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DEE"/>
          </a:solidFill>
        </a:fill>
      </a:tcStyle>
    </a:wholeTbl>
    <a:band2H>
      <a:tcTxStyle b="def" i="def"/>
      <a:tcStyle>
        <a:tcBdr/>
        <a:fill>
          <a:solidFill>
            <a:srgbClr val="E6EF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EFF5"/>
          </a:solidFill>
        </a:fill>
      </a:tcStyle>
    </a:wholeTbl>
    <a:band2H>
      <a:tcTxStyle b="def" i="def"/>
      <a:tcStyle>
        <a:tcBdr/>
        <a:fill>
          <a:solidFill>
            <a:srgbClr val="F0F7F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7D7"/>
          </a:solidFill>
        </a:fill>
      </a:tcStyle>
    </a:wholeTbl>
    <a:band2H>
      <a:tcTxStyle b="def" i="def"/>
      <a:tcStyle>
        <a:tcBdr/>
        <a:fill>
          <a:solidFill>
            <a:srgbClr val="ECECEC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Complex mechanisms in biological systems usually modelled by simpler computer models, contain stochasticity</a:t>
            </a:r>
          </a:p>
          <a:p>
            <a:pPr/>
          </a:p>
          <a:p>
            <a:pPr/>
            <a:r>
              <a:t>Model individual behaviours + interactions of agents</a:t>
            </a:r>
          </a:p>
          <a:p>
            <a:pPr/>
          </a:p>
          <a:p>
            <a:pPr/>
            <a:r>
              <a:t>Formal verification: finally understand behaviours, explain observed phenomenon</a:t>
            </a:r>
          </a:p>
          <a:p>
            <a:pPr/>
          </a:p>
          <a:p>
            <a:pPr/>
            <a:r>
              <a:t>Parametric models: still current research topic to find methods</a:t>
            </a:r>
          </a:p>
          <a:p>
            <a:pPr/>
            <a:r>
              <a:t>Expert: not sure how to design model, uncertain parameters, not sure about properties of mechanism, etc.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8" name="Shape 3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MSE = 0.2580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9" name="Shape 3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But: aggressiveness doesn‘t increase endlessly, because then all bees would eventually die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5" name="Shape 5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Combining: flexibility of ML together with guarantees and a data-driven method to get reliable results with few data</a:t>
            </a:r>
          </a:p>
          <a:p>
            <a:pPr/>
          </a:p>
          <a:p>
            <a:pPr/>
            <a:r>
              <a:t>More distant future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3" name="Shape 5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Combining: flexibility of ML together with guarantees and a data-driven method to get reliable results with few data</a:t>
            </a:r>
          </a:p>
          <a:p>
            <a:pPr/>
          </a:p>
          <a:p>
            <a:pPr/>
            <a:r>
              <a:t>More distant future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1" name="Shape 5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Combining: flexibility of ML together with guarantees and a data-driven method to get reliable results with few data</a:t>
            </a:r>
          </a:p>
          <a:p>
            <a:pPr/>
          </a:p>
          <a:p>
            <a:pPr/>
            <a:r>
              <a:t>More distant future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9" name="Shape 5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Combining: flexibility of ML together with guarantees and a data-driven method to get reliable results with few data</a:t>
            </a:r>
          </a:p>
          <a:p>
            <a:pPr/>
          </a:p>
          <a:p>
            <a:pPr/>
            <a:r>
              <a:t>More distant future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All combinations are relevant -&gt; individuals influence each other and interact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Flexible: applicable to different models with different assumptions</a:t>
            </a:r>
          </a:p>
          <a:p>
            <a:pPr/>
            <a:r>
              <a:t>Data: for collectives often not much available</a:t>
            </a:r>
          </a:p>
          <a:p>
            <a:pPr/>
            <a:r>
              <a:t>Scalable: where stochastic models quickly become too difficult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AutoNum type="arabicParenR" startAt="1"/>
            </a:pPr>
            <a:r>
              <a:t>Predict Collective response</a:t>
            </a:r>
          </a:p>
          <a:p>
            <a:pPr marL="228600" indent="-228600">
              <a:buSzPct val="100000"/>
              <a:buAutoNum type="arabicParenR" startAt="1"/>
            </a:pPr>
            <a:r>
              <a:t>Infer Individual behaviour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0" name="Shape 2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These hyperparameters are either set to a default value or optimised in the regression workflow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RBF-ARD: 2 lengthscales for both inputs to control shapes</a:t>
            </a:r>
          </a:p>
          <a:p>
            <a:pPr/>
            <a:r>
              <a:t>-&gt; automatic relevance determination: through lenghtscales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7" name="Shape 2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MSE = 0.3554 for linear kernel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main workflow of GPC is similar to GPR. After defining a GP Prior over</a:t>
            </a:r>
          </a:p>
          <a:p>
            <a:pPr/>
            <a:r>
              <a:t>a suitable function space, the functional form of the likelihood is determined to</a:t>
            </a:r>
          </a:p>
          <a:p>
            <a:pPr/>
            <a:r>
              <a:t>approximate the posterior distribution. Here, the goal is to get an estimate of a</a:t>
            </a:r>
          </a:p>
          <a:p>
            <a:pPr/>
            <a:r>
              <a:t>class probability for unknown data points from Boolean observations</a:t>
            </a:r>
          </a:p>
          <a:p>
            <a:pPr/>
          </a:p>
          <a:p>
            <a:pPr/>
            <a:r>
              <a:t>We do not observe values of f</a:t>
            </a:r>
          </a:p>
          <a:p>
            <a:pPr/>
            <a:r>
              <a:t>itself, only the inputs X and class labels y, but need this function to define the GP</a:t>
            </a:r>
          </a:p>
          <a:p>
            <a:pPr/>
            <a:r>
              <a:t>model</a:t>
            </a:r>
          </a:p>
          <a:p>
            <a:pPr/>
          </a:p>
          <a:p>
            <a:pPr/>
            <a:r>
              <a:t>probit function is equal to</a:t>
            </a:r>
          </a:p>
          <a:p>
            <a:pPr/>
            <a:r>
              <a:t>the inverse of the standard normal cumulative distribution function (CDF). To map</a:t>
            </a:r>
          </a:p>
          <a:p>
            <a:pPr/>
            <a:r>
              <a:t>real numbers to probabilities, we need to compute the inverse probit transformation,</a:t>
            </a:r>
          </a:p>
          <a:p>
            <a:pPr/>
            <a:r>
              <a:t>i.e. the CDF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2" name="Shape 3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Analytic approximation to probability distribution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6"/>
          <p:cNvSpPr/>
          <p:nvPr/>
        </p:nvSpPr>
        <p:spPr>
          <a:xfrm>
            <a:off x="-1" y="282"/>
            <a:ext cx="9143624" cy="68574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" name="Bildplatzhalter 4"/>
          <p:cNvSpPr/>
          <p:nvPr>
            <p:ph type="pic" sz="half" idx="21"/>
          </p:nvPr>
        </p:nvSpPr>
        <p:spPr>
          <a:xfrm>
            <a:off x="4643437" y="1989138"/>
            <a:ext cx="4500185" cy="3240087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323850" y="5373687"/>
            <a:ext cx="5256213" cy="79216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2000"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1pPr>
            <a:lvl2pPr indent="457200">
              <a:defRPr sz="2000"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2pPr>
            <a:lvl3pPr marL="0" indent="914400">
              <a:buSzTx/>
              <a:buNone/>
              <a:defRPr sz="2000"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3pPr>
            <a:lvl4pPr marL="0" indent="1371600">
              <a:buSzTx/>
              <a:buNone/>
              <a:defRPr sz="2000"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4pPr>
            <a:lvl5pPr marL="0" indent="1828800">
              <a:buSzTx/>
              <a:buNone/>
              <a:defRPr sz="2000"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" name="Grafik 5" descr="Grafik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9122" y="0"/>
            <a:ext cx="3689605" cy="202311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 Text"/>
          <p:cNvSpPr txBox="1"/>
          <p:nvPr>
            <p:ph type="title"/>
          </p:nvPr>
        </p:nvSpPr>
        <p:spPr>
          <a:xfrm>
            <a:off x="323850" y="2492896"/>
            <a:ext cx="5256213" cy="237648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4999"/>
              </a:lnSpc>
              <a:defRPr sz="3500" u="none"/>
            </a:lvl1pPr>
          </a:lstStyle>
          <a:p>
            <a:pPr/>
            <a:r>
              <a:t>Title Text</a:t>
            </a:r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xfrm>
            <a:off x="6553200" y="598805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Gross und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Text"/>
          <p:cNvSpPr txBox="1"/>
          <p:nvPr>
            <p:ph type="title"/>
          </p:nvPr>
        </p:nvSpPr>
        <p:spPr>
          <a:xfrm>
            <a:off x="323850" y="404662"/>
            <a:ext cx="6335713" cy="1224113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pPr/>
            <a:r>
              <a:t>Title Text</a:t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" name="Bildplatzhalter 6"/>
          <p:cNvSpPr/>
          <p:nvPr>
            <p:ph type="pic" sz="quarter" idx="21"/>
          </p:nvPr>
        </p:nvSpPr>
        <p:spPr>
          <a:xfrm>
            <a:off x="323527" y="1989139"/>
            <a:ext cx="4177036" cy="2736007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1" name="Body Level One…"/>
          <p:cNvSpPr txBox="1"/>
          <p:nvPr>
            <p:ph type="body" sz="quarter" idx="1"/>
          </p:nvPr>
        </p:nvSpPr>
        <p:spPr>
          <a:xfrm>
            <a:off x="323850" y="4869160"/>
            <a:ext cx="4176713" cy="122366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1pPr>
            <a:lvl2pPr>
              <a:defRPr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2pPr>
            <a:lvl3pPr>
              <a:defRPr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3pPr>
            <a:lvl4pPr>
              <a:defRPr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4pPr>
            <a:lvl5pPr>
              <a:defRPr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Bildplatzhalter 6"/>
          <p:cNvSpPr/>
          <p:nvPr>
            <p:ph type="pic" sz="quarter" idx="22"/>
          </p:nvPr>
        </p:nvSpPr>
        <p:spPr>
          <a:xfrm>
            <a:off x="4643437" y="1989139"/>
            <a:ext cx="4177036" cy="2736007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3" name="Textplatzhalter 10"/>
          <p:cNvSpPr/>
          <p:nvPr>
            <p:ph type="body" sz="quarter" idx="23"/>
          </p:nvPr>
        </p:nvSpPr>
        <p:spPr>
          <a:xfrm>
            <a:off x="4643759" y="4869160"/>
            <a:ext cx="4176714" cy="122366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/>
          <p:nvPr>
            <p:ph type="title"/>
          </p:nvPr>
        </p:nvSpPr>
        <p:spPr>
          <a:xfrm>
            <a:off x="323850" y="404662"/>
            <a:ext cx="6335713" cy="1224113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pPr/>
            <a:r>
              <a:t>Title Text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9" name="Body Level One…"/>
          <p:cNvSpPr txBox="1"/>
          <p:nvPr>
            <p:ph type="body" idx="1"/>
          </p:nvPr>
        </p:nvSpPr>
        <p:spPr>
          <a:xfrm>
            <a:off x="323850" y="404813"/>
            <a:ext cx="6335713" cy="56880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5000"/>
              </a:lnSpc>
              <a:defRPr sz="5200">
                <a:uFill>
                  <a:solidFill>
                    <a:schemeClr val="accent1"/>
                  </a:solidFill>
                </a:uFill>
              </a:defRPr>
            </a:lvl1pPr>
            <a:lvl2pPr>
              <a:lnSpc>
                <a:spcPct val="95000"/>
              </a:lnSpc>
              <a:defRPr sz="5200">
                <a:uFill>
                  <a:solidFill>
                    <a:schemeClr val="accent1"/>
                  </a:solidFill>
                </a:uFill>
              </a:defRPr>
            </a:lvl2pPr>
            <a:lvl3pPr marL="0" indent="0">
              <a:lnSpc>
                <a:spcPct val="95000"/>
              </a:lnSpc>
              <a:buSzTx/>
              <a:buNone/>
              <a:defRPr sz="5200">
                <a:uFill>
                  <a:solidFill>
                    <a:schemeClr val="accent1"/>
                  </a:solidFill>
                </a:uFill>
              </a:defRPr>
            </a:lvl3pPr>
            <a:lvl4pPr marL="0" indent="0">
              <a:lnSpc>
                <a:spcPct val="95000"/>
              </a:lnSpc>
              <a:buSzTx/>
              <a:buNone/>
              <a:defRPr sz="5200">
                <a:uFill>
                  <a:solidFill>
                    <a:schemeClr val="accent1"/>
                  </a:solidFill>
                </a:uFill>
              </a:defRPr>
            </a:lvl4pPr>
            <a:lvl5pPr marL="0" indent="0">
              <a:lnSpc>
                <a:spcPct val="95000"/>
              </a:lnSpc>
              <a:buSzTx/>
              <a:buNone/>
              <a:defRPr sz="5200">
                <a:uFill>
                  <a:solidFill>
                    <a:schemeClr val="accent1"/>
                  </a:solidFill>
                </a:u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folie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hteck 6"/>
          <p:cNvSpPr/>
          <p:nvPr/>
        </p:nvSpPr>
        <p:spPr>
          <a:xfrm>
            <a:off x="-1" y="282"/>
            <a:ext cx="9143624" cy="68574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7" name="Body Level One…"/>
          <p:cNvSpPr txBox="1"/>
          <p:nvPr>
            <p:ph type="body" sz="quarter" idx="1"/>
          </p:nvPr>
        </p:nvSpPr>
        <p:spPr>
          <a:xfrm>
            <a:off x="323850" y="5373687"/>
            <a:ext cx="5256213" cy="79216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2000"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1pPr>
            <a:lvl2pPr indent="457200">
              <a:defRPr sz="2000"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2pPr>
            <a:lvl3pPr marL="0" indent="914400">
              <a:buSzTx/>
              <a:buNone/>
              <a:defRPr sz="2000"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3pPr>
            <a:lvl4pPr marL="0" indent="1371600">
              <a:buSzTx/>
              <a:buNone/>
              <a:defRPr sz="2000"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4pPr>
            <a:lvl5pPr marL="0" indent="1828800">
              <a:buSzTx/>
              <a:buNone/>
              <a:defRPr sz="2000"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8" name="Grafik 5" descr="Grafik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9122" y="0"/>
            <a:ext cx="3689605" cy="202311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itle Text"/>
          <p:cNvSpPr txBox="1"/>
          <p:nvPr>
            <p:ph type="title"/>
          </p:nvPr>
        </p:nvSpPr>
        <p:spPr>
          <a:xfrm>
            <a:off x="323850" y="2349500"/>
            <a:ext cx="6335713" cy="2592389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4999"/>
              </a:lnSpc>
              <a:defRPr sz="5200" u="none"/>
            </a:lvl1pPr>
          </a:lstStyle>
          <a:p>
            <a:pPr/>
            <a:r>
              <a:t>Title Text</a:t>
            </a:r>
          </a:p>
        </p:txBody>
      </p:sp>
      <p:sp>
        <p:nvSpPr>
          <p:cNvPr id="130" name="Slide Number"/>
          <p:cNvSpPr txBox="1"/>
          <p:nvPr>
            <p:ph type="sldNum" sz="quarter" idx="2"/>
          </p:nvPr>
        </p:nvSpPr>
        <p:spPr>
          <a:xfrm>
            <a:off x="6553200" y="598805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hteck 6"/>
          <p:cNvSpPr/>
          <p:nvPr/>
        </p:nvSpPr>
        <p:spPr>
          <a:xfrm>
            <a:off x="-1" y="282"/>
            <a:ext cx="9143624" cy="68574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8" name="Title Text"/>
          <p:cNvSpPr txBox="1"/>
          <p:nvPr>
            <p:ph type="title"/>
          </p:nvPr>
        </p:nvSpPr>
        <p:spPr>
          <a:xfrm>
            <a:off x="323850" y="1916114"/>
            <a:ext cx="5256213" cy="1225551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4999"/>
              </a:lnSpc>
              <a:defRPr sz="3500" u="none"/>
            </a:lvl1pPr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half" idx="1"/>
          </p:nvPr>
        </p:nvSpPr>
        <p:spPr>
          <a:xfrm>
            <a:off x="323850" y="3717032"/>
            <a:ext cx="5256213" cy="244881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000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1pPr>
            <a:lvl2pPr indent="457200">
              <a:defRPr sz="2000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2pPr>
            <a:lvl3pPr marL="0" indent="914400">
              <a:buSzTx/>
              <a:buNone/>
              <a:defRPr sz="2000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3pPr>
            <a:lvl4pPr marL="0" indent="1371600">
              <a:buSzTx/>
              <a:buNone/>
              <a:defRPr sz="2000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4pPr>
            <a:lvl5pPr marL="0" indent="1828800">
              <a:buSzTx/>
              <a:buNone/>
              <a:defRPr sz="2000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0" name="Grafik 4" descr="Grafik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9122" y="0"/>
            <a:ext cx="3689605" cy="202311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lide Number"/>
          <p:cNvSpPr txBox="1"/>
          <p:nvPr>
            <p:ph type="sldNum" sz="quarter" idx="2"/>
          </p:nvPr>
        </p:nvSpPr>
        <p:spPr>
          <a:xfrm>
            <a:off x="6553200" y="598805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6" name="Body Level One…"/>
          <p:cNvSpPr txBox="1"/>
          <p:nvPr>
            <p:ph type="body" idx="1" hasCustomPrompt="1"/>
          </p:nvPr>
        </p:nvSpPr>
        <p:spPr>
          <a:xfrm>
            <a:off x="323850" y="1988840"/>
            <a:ext cx="6335713" cy="410398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Textmasterformate durch Klicken bearbeiten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half" idx="1" hasCustomPrompt="1"/>
          </p:nvPr>
        </p:nvSpPr>
        <p:spPr>
          <a:xfrm>
            <a:off x="323849" y="1989138"/>
            <a:ext cx="4176713" cy="41036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Textmasterformate durch Klicken bearbeiten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und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" name="Bildplatzhalter 6"/>
          <p:cNvSpPr/>
          <p:nvPr>
            <p:ph type="pic" sz="quarter" idx="21"/>
          </p:nvPr>
        </p:nvSpPr>
        <p:spPr>
          <a:xfrm>
            <a:off x="323527" y="1989139"/>
            <a:ext cx="4177036" cy="2736007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6" name="Body Level One…"/>
          <p:cNvSpPr txBox="1"/>
          <p:nvPr>
            <p:ph type="body" sz="quarter" idx="1"/>
          </p:nvPr>
        </p:nvSpPr>
        <p:spPr>
          <a:xfrm>
            <a:off x="323850" y="4869160"/>
            <a:ext cx="4176713" cy="122366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1pPr>
            <a:lvl2pPr>
              <a:defRPr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2pPr>
            <a:lvl3pPr>
              <a:defRPr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3pPr>
            <a:lvl4pPr>
              <a:defRPr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4pPr>
            <a:lvl5pPr>
              <a:defRPr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Bildplatzhalter 6"/>
          <p:cNvSpPr/>
          <p:nvPr>
            <p:ph type="pic" sz="quarter" idx="22"/>
          </p:nvPr>
        </p:nvSpPr>
        <p:spPr>
          <a:xfrm>
            <a:off x="4643437" y="1989139"/>
            <a:ext cx="4177036" cy="2736007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8" name="Textplatzhalter 10"/>
          <p:cNvSpPr/>
          <p:nvPr>
            <p:ph type="body" sz="quarter" idx="23"/>
          </p:nvPr>
        </p:nvSpPr>
        <p:spPr>
          <a:xfrm>
            <a:off x="4643759" y="4869160"/>
            <a:ext cx="4176714" cy="122366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" name="Bildplatzhalter 6"/>
          <p:cNvSpPr/>
          <p:nvPr>
            <p:ph type="pic" idx="21"/>
          </p:nvPr>
        </p:nvSpPr>
        <p:spPr>
          <a:xfrm>
            <a:off x="323527" y="1"/>
            <a:ext cx="8496623" cy="508476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323850" y="5229225"/>
            <a:ext cx="6335713" cy="863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1pPr>
            <a:lvl2pPr>
              <a:defRPr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2pPr>
            <a:lvl3pPr>
              <a:defRPr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3pPr>
            <a:lvl4pPr>
              <a:defRPr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4pPr>
            <a:lvl5pPr>
              <a:defRPr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xfrm>
            <a:off x="323850" y="404813"/>
            <a:ext cx="6335713" cy="56880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95000"/>
              </a:lnSpc>
              <a:defRPr sz="3500"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1pPr>
            <a:lvl2pPr>
              <a:lnSpc>
                <a:spcPct val="95000"/>
              </a:lnSpc>
              <a:defRPr sz="3500"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2pPr>
            <a:lvl3pPr marL="0" indent="0">
              <a:lnSpc>
                <a:spcPct val="95000"/>
              </a:lnSpc>
              <a:buSzTx/>
              <a:buNone/>
              <a:defRPr sz="3500"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3pPr>
            <a:lvl4pPr marL="0" indent="0">
              <a:lnSpc>
                <a:spcPct val="95000"/>
              </a:lnSpc>
              <a:buSzTx/>
              <a:buNone/>
              <a:defRPr sz="3500"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4pPr>
            <a:lvl5pPr marL="0" indent="0">
              <a:lnSpc>
                <a:spcPct val="95000"/>
              </a:lnSpc>
              <a:buSzTx/>
              <a:buNone/>
              <a:defRPr sz="3500" u="sng">
                <a:solidFill>
                  <a:srgbClr val="000000"/>
                </a:solidFill>
                <a:uFill>
                  <a:solidFill>
                    <a:schemeClr val="accent1"/>
                  </a:solidFill>
                </a:u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Gross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/>
          <p:nvPr>
            <p:ph type="title"/>
          </p:nvPr>
        </p:nvSpPr>
        <p:spPr>
          <a:xfrm>
            <a:off x="323850" y="404664"/>
            <a:ext cx="6335713" cy="1224137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pPr/>
            <a:r>
              <a:t>Title Text</a:t>
            </a:r>
          </a:p>
        </p:txBody>
      </p:sp>
      <p:sp>
        <p:nvSpPr>
          <p:cNvPr id="81" name="Body Level One…"/>
          <p:cNvSpPr txBox="1"/>
          <p:nvPr>
            <p:ph type="body" idx="1" hasCustomPrompt="1"/>
          </p:nvPr>
        </p:nvSpPr>
        <p:spPr>
          <a:xfrm>
            <a:off x="323850" y="1988840"/>
            <a:ext cx="6335713" cy="410398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Textmasterformate durch Klicken bearbeiten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Gross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/>
          <p:nvPr>
            <p:ph type="title"/>
          </p:nvPr>
        </p:nvSpPr>
        <p:spPr>
          <a:xfrm>
            <a:off x="323850" y="404662"/>
            <a:ext cx="6335713" cy="1224113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pPr/>
            <a:r>
              <a:t>Title Text</a:t>
            </a:r>
          </a:p>
        </p:txBody>
      </p:sp>
      <p:sp>
        <p:nvSpPr>
          <p:cNvPr id="90" name="Body Level One…"/>
          <p:cNvSpPr txBox="1"/>
          <p:nvPr>
            <p:ph type="body" sz="half" idx="1" hasCustomPrompt="1"/>
          </p:nvPr>
        </p:nvSpPr>
        <p:spPr>
          <a:xfrm>
            <a:off x="323849" y="1989138"/>
            <a:ext cx="4176713" cy="41036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Textmasterformate durch Klicken bearbeiten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erade Verbindung 10"/>
          <p:cNvSpPr/>
          <p:nvPr/>
        </p:nvSpPr>
        <p:spPr>
          <a:xfrm>
            <a:off x="323850" y="6408377"/>
            <a:ext cx="8496622" cy="1"/>
          </a:xfrm>
          <a:prstGeom prst="line">
            <a:avLst/>
          </a:prstGeom>
          <a:ln w="12700">
            <a:solidFill>
              <a:srgbClr val="0096C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" name="Fußzeilenplatzhalter 4"/>
          <p:cNvSpPr txBox="1"/>
          <p:nvPr/>
        </p:nvSpPr>
        <p:spPr>
          <a:xfrm>
            <a:off x="5724525" y="6488359"/>
            <a:ext cx="309594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r">
              <a:defRPr b="1" sz="700"/>
            </a:lvl1pPr>
          </a:lstStyle>
          <a:p>
            <a:pPr/>
            <a:r>
              <a:t>Universität Konstanz</a:t>
            </a: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323850" y="404664"/>
            <a:ext cx="6335713" cy="792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sng">
          <a:solidFill>
            <a:srgbClr val="000000"/>
          </a:solidFill>
          <a:uFill>
            <a:solidFill>
              <a:schemeClr val="accent1"/>
            </a:solidFill>
          </a:uFill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sng">
          <a:solidFill>
            <a:srgbClr val="000000"/>
          </a:solidFill>
          <a:uFill>
            <a:solidFill>
              <a:schemeClr val="accent1"/>
            </a:solidFill>
          </a:uFill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sng">
          <a:solidFill>
            <a:srgbClr val="000000"/>
          </a:solidFill>
          <a:uFill>
            <a:solidFill>
              <a:schemeClr val="accent1"/>
            </a:solidFill>
          </a:uFill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sng">
          <a:solidFill>
            <a:srgbClr val="000000"/>
          </a:solidFill>
          <a:uFill>
            <a:solidFill>
              <a:schemeClr val="accent1"/>
            </a:solidFill>
          </a:uFill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sng">
          <a:solidFill>
            <a:srgbClr val="000000"/>
          </a:solidFill>
          <a:uFill>
            <a:solidFill>
              <a:schemeClr val="accent1"/>
            </a:solidFill>
          </a:uFill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sng">
          <a:solidFill>
            <a:srgbClr val="000000"/>
          </a:solidFill>
          <a:uFill>
            <a:solidFill>
              <a:schemeClr val="accent1"/>
            </a:solidFill>
          </a:uFill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sng">
          <a:solidFill>
            <a:srgbClr val="000000"/>
          </a:solidFill>
          <a:uFill>
            <a:solidFill>
              <a:schemeClr val="accent1"/>
            </a:solidFill>
          </a:uFill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sng">
          <a:solidFill>
            <a:srgbClr val="000000"/>
          </a:solidFill>
          <a:uFill>
            <a:solidFill>
              <a:schemeClr val="accent1"/>
            </a:solidFill>
          </a:uFill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sng">
          <a:solidFill>
            <a:srgbClr val="000000"/>
          </a:solidFill>
          <a:uFill>
            <a:solidFill>
              <a:schemeClr val="accent1"/>
            </a:solidFill>
          </a:uFill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2pPr>
      <a:lvl3pPr marL="323999" marR="0" indent="-323999" algn="l" defTabSz="914400" rtl="0" latinLnBrk="0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−"/>
        <a:tabLst/>
        <a:defRPr b="1" baseline="0" cap="none" i="0" spc="0" strike="noStrike" sz="16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3pPr>
      <a:lvl4pPr marL="773999" marR="0" indent="-323999" algn="l" defTabSz="914400" rtl="0" latinLnBrk="0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−"/>
        <a:tabLst/>
        <a:defRPr b="1" baseline="0" cap="none" i="0" spc="0" strike="noStrike" sz="16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4pPr>
      <a:lvl5pPr marL="773999" marR="0" indent="-323999" algn="l" defTabSz="914400" rtl="0" latinLnBrk="0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AutoNum type="arabicPeriod" startAt="1"/>
        <a:tabLst/>
        <a:defRPr b="1" baseline="0" cap="none" i="0" spc="0" strike="noStrike" sz="16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hteck 5"/>
          <p:cNvSpPr/>
          <p:nvPr/>
        </p:nvSpPr>
        <p:spPr>
          <a:xfrm>
            <a:off x="288131" y="1668141"/>
            <a:ext cx="8028286" cy="8316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Rechteck 6"/>
          <p:cNvSpPr/>
          <p:nvPr/>
        </p:nvSpPr>
        <p:spPr>
          <a:xfrm>
            <a:off x="288129" y="2499691"/>
            <a:ext cx="7452223" cy="83160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2" name="Rechteck 7"/>
          <p:cNvSpPr/>
          <p:nvPr/>
        </p:nvSpPr>
        <p:spPr>
          <a:xfrm>
            <a:off x="288130" y="3329664"/>
            <a:ext cx="7020174" cy="831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3" name="Titel 1"/>
          <p:cNvSpPr txBox="1"/>
          <p:nvPr>
            <p:ph type="title"/>
          </p:nvPr>
        </p:nvSpPr>
        <p:spPr>
          <a:xfrm>
            <a:off x="323850" y="1052736"/>
            <a:ext cx="8424614" cy="3169073"/>
          </a:xfrm>
          <a:prstGeom prst="rect">
            <a:avLst/>
          </a:prstGeom>
        </p:spPr>
        <p:txBody>
          <a:bodyPr/>
          <a:lstStyle/>
          <a:p>
            <a:pPr/>
            <a:r>
              <a:t>Applications of Gaussian Processes in Modelling Biological Collectives</a:t>
            </a:r>
          </a:p>
        </p:txBody>
      </p:sp>
      <p:sp>
        <p:nvSpPr>
          <p:cNvPr id="154" name="Untertitel 2"/>
          <p:cNvSpPr txBox="1"/>
          <p:nvPr>
            <p:ph type="body" sz="quarter" idx="1"/>
          </p:nvPr>
        </p:nvSpPr>
        <p:spPr>
          <a:xfrm>
            <a:off x="288130" y="4161216"/>
            <a:ext cx="5256213" cy="792163"/>
          </a:xfrm>
          <a:prstGeom prst="rect">
            <a:avLst/>
          </a:prstGeom>
        </p:spPr>
        <p:txBody>
          <a:bodyPr/>
          <a:lstStyle/>
          <a:p>
            <a:pPr/>
            <a:r>
              <a:t>Julia Klein, Master Thesis</a:t>
            </a:r>
          </a:p>
          <a:p>
            <a:pPr>
              <a:defRPr b="0" u="none"/>
            </a:pPr>
            <a:r>
              <a:t>Konstanz, 21.02.2020</a:t>
            </a:r>
          </a:p>
        </p:txBody>
      </p:sp>
      <p:sp>
        <p:nvSpPr>
          <p:cNvPr id="155" name="Untertitel 2"/>
          <p:cNvSpPr txBox="1"/>
          <p:nvPr/>
        </p:nvSpPr>
        <p:spPr>
          <a:xfrm>
            <a:off x="288130" y="5189859"/>
            <a:ext cx="3636219" cy="863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>
              <a:lnSpc>
                <a:spcPct val="110000"/>
              </a:lnSpc>
              <a:defRPr b="1" sz="1400" u="sng">
                <a:uFill>
                  <a:solidFill>
                    <a:schemeClr val="accent1"/>
                  </a:solidFill>
                </a:uFill>
              </a:defRPr>
            </a:pPr>
            <a:r>
              <a:t>Supervisors</a:t>
            </a:r>
            <a:endParaRPr sz="2000"/>
          </a:p>
          <a:p>
            <a:pPr>
              <a:lnSpc>
                <a:spcPct val="110000"/>
              </a:lnSpc>
              <a:defRPr sz="1400">
                <a:uFill>
                  <a:solidFill>
                    <a:schemeClr val="accent1"/>
                  </a:solidFill>
                </a:uFill>
              </a:defRPr>
            </a:pPr>
            <a:r>
              <a:t>Jun.-Prof. Dr. Tatjana Petrov</a:t>
            </a:r>
            <a:endParaRPr b="1" sz="2000" u="sng"/>
          </a:p>
          <a:p>
            <a:pPr>
              <a:lnSpc>
                <a:spcPct val="110000"/>
              </a:lnSpc>
              <a:defRPr sz="1400">
                <a:uFill>
                  <a:solidFill>
                    <a:schemeClr val="accent1"/>
                  </a:solidFill>
                </a:uFill>
              </a:defRPr>
            </a:pPr>
            <a:r>
              <a:t>Dr. rer. nat. Matthias Rupp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225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  <a:r>
              <a:t>Methodology</a:t>
            </a:r>
          </a:p>
        </p:txBody>
      </p:sp>
      <p:sp>
        <p:nvSpPr>
          <p:cNvPr id="226" name="Inhaltsplatzhalter 2"/>
          <p:cNvSpPr txBox="1"/>
          <p:nvPr>
            <p:ph type="body" idx="1"/>
          </p:nvPr>
        </p:nvSpPr>
        <p:spPr>
          <a:xfrm>
            <a:off x="323849" y="1988840"/>
            <a:ext cx="6335715" cy="4103986"/>
          </a:xfrm>
          <a:prstGeom prst="rect">
            <a:avLst/>
          </a:prstGeom>
        </p:spPr>
        <p:txBody>
          <a:bodyPr/>
          <a:lstStyle/>
          <a:p>
            <a:pPr/>
            <a:r>
              <a:t>Gaussian Processes (GP)</a:t>
            </a:r>
          </a:p>
          <a:p>
            <a:pPr/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Non-parametric</a:t>
            </a:r>
            <a:r>
              <a:t>, </a:t>
            </a:r>
            <a:r>
              <a:rPr b="1"/>
              <a:t>kernel</a:t>
            </a:r>
            <a:r>
              <a:t>-based probabilistic approach to describe, learn and optimise unknown functions</a:t>
            </a:r>
          </a:p>
          <a:p>
            <a:pPr lvl="2">
              <a:buClr>
                <a:schemeClr val="accent1"/>
              </a:buClr>
              <a:buFont typeface="Arial"/>
              <a:defRPr>
                <a:solidFill>
                  <a:srgbClr val="000000"/>
                </a:solidFill>
              </a:defRPr>
            </a:pPr>
            <a:r>
              <a:rPr b="0"/>
              <a:t>Generalisation of </a:t>
            </a:r>
            <a:r>
              <a:t>multivariate</a:t>
            </a:r>
            <a:r>
              <a:rPr b="0"/>
              <a:t> Gaussian to </a:t>
            </a:r>
            <a:r>
              <a:t>infinite</a:t>
            </a:r>
            <a:r>
              <a:rPr b="0"/>
              <a:t> dimension</a:t>
            </a:r>
            <a:endParaRPr b="0"/>
          </a:p>
          <a:p>
            <a:pPr lvl="2">
              <a:buClr>
                <a:schemeClr val="accent1"/>
              </a:buClr>
              <a:buFont typeface="Arial"/>
              <a:defRPr>
                <a:solidFill>
                  <a:srgbClr val="000000"/>
                </a:solidFill>
              </a:defRPr>
            </a:pPr>
            <a:r>
              <a:rPr b="0"/>
              <a:t>Describes </a:t>
            </a:r>
            <a:r>
              <a:t>distribution over functions</a:t>
            </a:r>
            <a:endParaRPr b="0"/>
          </a:p>
          <a:p>
            <a:pPr lvl="2">
              <a:buClr>
                <a:schemeClr val="accent1"/>
              </a:buClr>
              <a:buFont typeface="Arial"/>
              <a:defRPr>
                <a:solidFill>
                  <a:srgbClr val="000000"/>
                </a:solidFill>
              </a:defRPr>
            </a:pPr>
            <a:r>
              <a:rPr b="0"/>
              <a:t>Result provides estimate + confidence interval</a:t>
            </a:r>
            <a:endParaRPr b="0"/>
          </a:p>
          <a:p>
            <a:pPr lvl="2">
              <a:buClr>
                <a:schemeClr val="accent1"/>
              </a:buClr>
              <a:buFont typeface="Arial"/>
              <a:defRPr>
                <a:solidFill>
                  <a:srgbClr val="000000"/>
                </a:solidFill>
              </a:defRPr>
            </a:pPr>
            <a:endParaRPr b="0"/>
          </a:p>
          <a:p>
            <a:pPr lvl="2">
              <a:buClr>
                <a:schemeClr val="accent1"/>
              </a:buClr>
              <a:buFont typeface="Arial"/>
              <a:defRPr>
                <a:solidFill>
                  <a:srgbClr val="000000"/>
                </a:solidFill>
              </a:defRPr>
            </a:pPr>
            <a:r>
              <a:rPr b="0"/>
              <a:t>Define </a:t>
            </a:r>
            <a:r>
              <a:t>prior</a:t>
            </a:r>
            <a:r>
              <a:rPr b="0"/>
              <a:t> over functions, derive </a:t>
            </a:r>
            <a:r>
              <a:t>posterior</a:t>
            </a:r>
            <a:r>
              <a:rPr b="0"/>
              <a:t> when data is observed</a:t>
            </a:r>
            <a:endParaRPr b="0"/>
          </a:p>
          <a:p>
            <a:pPr lvl="2">
              <a:buClr>
                <a:schemeClr val="accent1"/>
              </a:buClr>
              <a:buFont typeface="Arial"/>
              <a:defRPr>
                <a:solidFill>
                  <a:srgbClr val="000000"/>
                </a:solidFill>
              </a:defRPr>
            </a:pPr>
            <a:r>
              <a:rPr b="0"/>
              <a:t>Kernel function as similarity measure between data points, defines covariance matrix</a:t>
            </a:r>
            <a:endParaRPr b="0"/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f(x) ~ GP(m(x), k(x,x‘))</a:t>
            </a:r>
          </a:p>
        </p:txBody>
      </p:sp>
      <p:sp>
        <p:nvSpPr>
          <p:cNvPr id="227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8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sp>
        <p:nvSpPr>
          <p:cNvPr id="229" name="Rasmussen (2006)"/>
          <p:cNvSpPr txBox="1"/>
          <p:nvPr/>
        </p:nvSpPr>
        <p:spPr>
          <a:xfrm>
            <a:off x="7437756" y="6158729"/>
            <a:ext cx="1391653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Rasmussen (2006)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232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  <a:r>
              <a:t>Gaussian Process</a:t>
            </a:r>
          </a:p>
        </p:txBody>
      </p:sp>
      <p:sp>
        <p:nvSpPr>
          <p:cNvPr id="233" name="Inhaltsplatzhalter 2"/>
          <p:cNvSpPr txBox="1"/>
          <p:nvPr>
            <p:ph type="body" idx="1"/>
          </p:nvPr>
        </p:nvSpPr>
        <p:spPr>
          <a:xfrm>
            <a:off x="323849" y="1988840"/>
            <a:ext cx="6335715" cy="4103986"/>
          </a:xfrm>
          <a:prstGeom prst="rect">
            <a:avLst/>
          </a:prstGeom>
        </p:spPr>
        <p:txBody>
          <a:bodyPr/>
          <a:lstStyle/>
          <a:p>
            <a:pPr/>
            <a:r>
              <a:t>Kernels</a:t>
            </a:r>
          </a:p>
          <a:p>
            <a:pPr/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Assumption: similar data points should have similar output values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Hyperparameters define the precise shape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Linear</a:t>
            </a:r>
            <a:r>
              <a:t>:     </a:t>
            </a:r>
            <a14:m>
              <m:oMath>
                <m:sSub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p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Sup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e>
                  <m:sub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sub>
                  <m:sup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p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e>
                  <m:sup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 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RBF</a:t>
            </a:r>
            <a:r>
              <a:t>:        </a:t>
            </a:r>
            <a14:m>
              <m:oMath>
                <m:sSub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sub>
                </m:sSub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p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e>
                  <m:sup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m:rPr>
                    <m:sty m:val="p"/>
                  </m:rP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exp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sSup>
                      <m:e>
                        <m:r>
                          <a:rPr xmlns:a="http://schemas.openxmlformats.org/drawingml/2006/main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e>
                        <m:r>
                          <a:rPr xmlns:a="http://schemas.openxmlformats.org/drawingml/2006/main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xmlns:a="http://schemas.openxmlformats.org/drawingml/2006/main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e>
                        <m:r>
                          <a:rPr xmlns:a="http://schemas.openxmlformats.org/drawingml/2006/main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xmlns:a="http://schemas.openxmlformats.org/drawingml/2006/main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Periodic</a:t>
            </a:r>
            <a:r>
              <a:t>: </a:t>
            </a:r>
            <a14:m>
              <m:oMath>
                <m:sSub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b>
                </m:sSub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p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e>
                  <m:sup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m:rPr>
                    <m:sty m:val="p"/>
                  </m:rP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exp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xmlns:a="http://schemas.openxmlformats.org/drawingml/2006/main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sSup>
                      <m:e>
                        <m:r>
                          <a:rPr xmlns:a="http://schemas.openxmlformats.org/drawingml/2006/main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num>
                  <m:den>
                    <m:sSup>
                      <m:e>
                        <m:r>
                          <a:rPr xmlns:a="http://schemas.openxmlformats.org/drawingml/2006/main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xmlns:a="http://schemas.openxmlformats.org/drawingml/2006/main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/>
          </a:p>
        </p:txBody>
      </p:sp>
      <p:sp>
        <p:nvSpPr>
          <p:cNvPr id="234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pic>
        <p:nvPicPr>
          <p:cNvPr id="236" name="Priors_kernels.png" descr="Priors_kernels.png"/>
          <p:cNvPicPr>
            <a:picLocks noChangeAspect="1"/>
          </p:cNvPicPr>
          <p:nvPr/>
        </p:nvPicPr>
        <p:blipFill>
          <a:blip r:embed="rId3">
            <a:extLst/>
          </a:blip>
          <a:srcRect l="32287" t="0" r="33489" b="0"/>
          <a:stretch>
            <a:fillRect/>
          </a:stretch>
        </p:blipFill>
        <p:spPr>
          <a:xfrm>
            <a:off x="624483" y="4740099"/>
            <a:ext cx="2254908" cy="1647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riors_kernels.png" descr="Priors_kernels.png"/>
          <p:cNvPicPr>
            <a:picLocks noChangeAspect="1"/>
          </p:cNvPicPr>
          <p:nvPr/>
        </p:nvPicPr>
        <p:blipFill>
          <a:blip r:embed="rId3">
            <a:extLst/>
          </a:blip>
          <a:srcRect l="0" t="0" r="67371" b="0"/>
          <a:stretch>
            <a:fillRect/>
          </a:stretch>
        </p:blipFill>
        <p:spPr>
          <a:xfrm>
            <a:off x="3223536" y="4733770"/>
            <a:ext cx="2165995" cy="1659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riors_kernels.png" descr="Priors_kernels.png"/>
          <p:cNvPicPr>
            <a:picLocks noChangeAspect="1"/>
          </p:cNvPicPr>
          <p:nvPr/>
        </p:nvPicPr>
        <p:blipFill>
          <a:blip r:embed="rId3">
            <a:extLst/>
          </a:blip>
          <a:srcRect l="66350" t="0" r="0" b="0"/>
          <a:stretch>
            <a:fillRect/>
          </a:stretch>
        </p:blipFill>
        <p:spPr>
          <a:xfrm>
            <a:off x="5720990" y="4739783"/>
            <a:ext cx="2234053" cy="1659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243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  <a:r>
              <a:t>Gaussian Process</a:t>
            </a:r>
          </a:p>
        </p:txBody>
      </p:sp>
      <p:sp>
        <p:nvSpPr>
          <p:cNvPr id="244" name="Inhaltsplatzhalter 2"/>
          <p:cNvSpPr txBox="1"/>
          <p:nvPr>
            <p:ph type="body" idx="1"/>
          </p:nvPr>
        </p:nvSpPr>
        <p:spPr>
          <a:xfrm>
            <a:off x="323849" y="1988840"/>
            <a:ext cx="6335715" cy="4103986"/>
          </a:xfrm>
          <a:prstGeom prst="rect">
            <a:avLst/>
          </a:prstGeom>
        </p:spPr>
        <p:txBody>
          <a:bodyPr/>
          <a:lstStyle/>
          <a:p>
            <a:pPr/>
            <a:r>
              <a:t>Combination of kernels</a:t>
            </a:r>
          </a:p>
          <a:p>
            <a:pPr/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Multiplication: </a:t>
            </a:r>
            <a:endParaRPr b="1"/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Addition:</a:t>
            </a:r>
            <a:endParaRPr b="1"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RBF-ARD</a:t>
            </a:r>
            <a:r>
              <a:t> kernel for </a:t>
            </a:r>
            <a:r>
              <a:rPr b="1"/>
              <a:t>multidimensional </a:t>
            </a:r>
            <a:r>
              <a:t>input</a:t>
            </a:r>
            <a:r>
              <a:rPr b="1"/>
              <a:t> </a:t>
            </a:r>
          </a:p>
        </p:txBody>
      </p:sp>
      <p:sp>
        <p:nvSpPr>
          <p:cNvPr id="245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sp>
        <p:nvSpPr>
          <p:cNvPr id="247" name="Equation"/>
          <p:cNvSpPr txBox="1"/>
          <p:nvPr/>
        </p:nvSpPr>
        <p:spPr>
          <a:xfrm>
            <a:off x="2312289" y="2500713"/>
            <a:ext cx="2358835" cy="21328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248" name="Equation"/>
          <p:cNvSpPr txBox="1"/>
          <p:nvPr/>
        </p:nvSpPr>
        <p:spPr>
          <a:xfrm>
            <a:off x="2221077" y="2775987"/>
            <a:ext cx="2541259" cy="21328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pic>
        <p:nvPicPr>
          <p:cNvPr id="249" name="Priors_kernels_comb.png" descr="Priors_kernels_com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3804" y="3220111"/>
            <a:ext cx="6245102" cy="2081701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Equation"/>
          <p:cNvSpPr txBox="1"/>
          <p:nvPr/>
        </p:nvSpPr>
        <p:spPr>
          <a:xfrm>
            <a:off x="1343370" y="5807926"/>
            <a:ext cx="6457261" cy="46647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∏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p>
                  </m:sSubSup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m:rPr>
                      <m:sty m:val="p"/>
                    </m:rP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exp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b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m:rPr>
                      <m:sty m:val="p"/>
                    </m:rP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exp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p>
                  </m:sSubSup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b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sSub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255" name="Titel 1"/>
          <p:cNvSpPr txBox="1"/>
          <p:nvPr>
            <p:ph type="title"/>
          </p:nvPr>
        </p:nvSpPr>
        <p:spPr>
          <a:xfrm>
            <a:off x="323849" y="404663"/>
            <a:ext cx="7951687" cy="1224138"/>
          </a:xfrm>
          <a:prstGeom prst="rect">
            <a:avLst/>
          </a:prstGeom>
        </p:spPr>
        <p:txBody>
          <a:bodyPr/>
          <a:lstStyle/>
          <a:p>
            <a:pPr/>
            <a:r>
              <a:t>Gaussian Process Regression (GPR)</a:t>
            </a:r>
          </a:p>
        </p:txBody>
      </p:sp>
      <p:sp>
        <p:nvSpPr>
          <p:cNvPr id="256" name="Inhaltsplatzhalter 2"/>
          <p:cNvSpPr txBox="1"/>
          <p:nvPr>
            <p:ph type="body" idx="1"/>
          </p:nvPr>
        </p:nvSpPr>
        <p:spPr>
          <a:xfrm>
            <a:off x="323849" y="1988840"/>
            <a:ext cx="6335715" cy="4103986"/>
          </a:xfrm>
          <a:prstGeom prst="rect">
            <a:avLst/>
          </a:prstGeom>
        </p:spPr>
        <p:txBody>
          <a:bodyPr/>
          <a:lstStyle/>
          <a:p>
            <a:pPr/>
            <a:r>
              <a:t>Workflow</a:t>
            </a:r>
          </a:p>
          <a:p>
            <a:pPr/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Define </a:t>
            </a:r>
            <a:r>
              <a:rPr b="1"/>
              <a:t>prior</a:t>
            </a:r>
            <a:r>
              <a:t> as a </a:t>
            </a:r>
            <a:r>
              <a:rPr b="1"/>
              <a:t>GP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Observe training data: inputs </a:t>
            </a:r>
            <a14:m>
              <m:oMath>
                <m:r>
                  <a:rPr xmlns:a="http://schemas.openxmlformats.org/drawingml/2006/main" sz="1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, outputs </a:t>
            </a:r>
            <a14:m>
              <m:oMath>
                <m:r>
                  <a:rPr xmlns:a="http://schemas.openxmlformats.org/drawingml/2006/main" sz="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</m:oMath>
            </a14:m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Joint distribution</a:t>
            </a:r>
            <a:r>
              <a:t> of training and test outputs: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Posterior</a:t>
            </a:r>
            <a:r>
              <a:t> distribution: condition the joint Gaussian prior on the observations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Evaluate to get </a:t>
            </a:r>
            <a:r>
              <a:rPr b="1"/>
              <a:t>predictions</a:t>
            </a:r>
            <a:r>
              <a:t> </a:t>
            </a:r>
            <a14:m>
              <m:oMath>
                <m:sSub>
                  <m:e>
                    <m:r>
                      <a:rPr xmlns:a="http://schemas.openxmlformats.org/drawingml/2006/main" sz="1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1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b>
                </m:sSub>
              </m:oMath>
            </a14:m>
            <a:r>
              <a:t> 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2x standard deviation of each test point to get 95% </a:t>
            </a:r>
            <a:r>
              <a:rPr b="1"/>
              <a:t>confidence regions </a:t>
            </a:r>
          </a:p>
        </p:txBody>
      </p:sp>
      <p:sp>
        <p:nvSpPr>
          <p:cNvPr id="257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8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sp>
        <p:nvSpPr>
          <p:cNvPr id="259" name="Equation"/>
          <p:cNvSpPr txBox="1"/>
          <p:nvPr/>
        </p:nvSpPr>
        <p:spPr>
          <a:xfrm>
            <a:off x="983096" y="3459833"/>
            <a:ext cx="2660319" cy="56235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*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∼</m:t>
                  </m:r>
                  <m:r>
                    <m:rPr>
                      <m:scr m:val="script"/>
                    </m:rP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eqArr>
                            <m:eqArrPr>
                              <m:ctrl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e>
                              <m:sSub>
                                <m:e>
                                  <m:argPr>
                                    <m:scrLvl m:val="0"/>
                                  </m:argPr>
                                  <m:argPr>
                                    <m:scrLvl m:val="0"/>
                                  </m:argPr>
                                  <m:r>
                                    <a:rPr xmlns:a="http://schemas.openxmlformats.org/drawingml/2006/ma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argPr>
                                    <m:scrLvl m:val="0"/>
                                  </m:argPr>
                                  <m:argPr>
                                    <m:scrLvl m:val="0"/>
                                  </m:argPr>
                                  <m:r>
                                    <a:rPr xmlns:a="http://schemas.openxmlformats.org/drawingml/2006/ma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*</m:t>
                                  </m:r>
                                </m:sub>
                              </m:sSub>
                            </m:e>
                          </m:eqAr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m>
                            <m:mPr>
                              <m:ctrl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baseJc m:val="center"/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e>
                                <m:sSub>
                                  <m:e>
                                    <m:argPr>
                                      <m:scrLvl m:val="0"/>
                                    </m:argPr>
                                    <m:argPr>
                                      <m:scrLvl m:val="0"/>
                                    </m:argPr>
                                    <m:r>
                                      <m:rPr>
                                        <m:sty m:val="p"/>
                                      </m:rP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argPr>
                                      <m:scrLvl m:val="0"/>
                                    </m:argPr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*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e>
                                    <m:argPr>
                                      <m:scrLvl m:val="0"/>
                                    </m:argPr>
                                    <m:argPr>
                                      <m:scrLvl m:val="0"/>
                                    </m:argPr>
                                    <m:r>
                                      <m:rPr>
                                        <m:sty m:val="p"/>
                                      </m:rP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argPr>
                                      <m:scrLvl m:val="0"/>
                                    </m:argPr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*</m:t>
                                    </m:r>
                                  </m:sub>
                                  <m:sup>
                                    <m:argPr>
                                      <m:scrLvl m:val="0"/>
                                    </m:argPr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e>
                                    <m:argPr>
                                      <m:scrLvl m:val="0"/>
                                    </m:argPr>
                                    <m:argPr>
                                      <m:scrLvl m:val="0"/>
                                    </m:argPr>
                                    <m:r>
                                      <m:rPr>
                                        <m:sty m:val="p"/>
                                      </m:rP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argPr>
                                      <m:scrLvl m:val="0"/>
                                    </m:argPr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*</m:t>
                                    </m:r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*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eqArr>
                    </m:e>
                  </m:d>
                </m:oMath>
              </m:oMathPara>
            </a14:m>
          </a:p>
        </p:txBody>
      </p:sp>
      <p:sp>
        <p:nvSpPr>
          <p:cNvPr id="260" name="Equation"/>
          <p:cNvSpPr txBox="1"/>
          <p:nvPr/>
        </p:nvSpPr>
        <p:spPr>
          <a:xfrm>
            <a:off x="898107" y="4893204"/>
            <a:ext cx="3740940" cy="2416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∼</m:t>
                  </m:r>
                  <m:r>
                    <m:rPr>
                      <m:scr m:val="script"/>
                    </m:rP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Sup>
                    <m:e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bSup>
                  <m:sSup>
                    <m:e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bSup>
                    <m:e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bSup>
                  <m:sSup>
                    <m:e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263" name="Titel 1"/>
          <p:cNvSpPr txBox="1"/>
          <p:nvPr>
            <p:ph type="title"/>
          </p:nvPr>
        </p:nvSpPr>
        <p:spPr>
          <a:xfrm>
            <a:off x="323849" y="404663"/>
            <a:ext cx="7951687" cy="1224138"/>
          </a:xfrm>
          <a:prstGeom prst="rect">
            <a:avLst/>
          </a:prstGeom>
        </p:spPr>
        <p:txBody>
          <a:bodyPr/>
          <a:lstStyle/>
          <a:p>
            <a:pPr/>
            <a:r>
              <a:t>Gaussian Process Regression (GPR)</a:t>
            </a:r>
          </a:p>
        </p:txBody>
      </p:sp>
      <p:sp>
        <p:nvSpPr>
          <p:cNvPr id="264" name="Inhaltsplatzhalter 2"/>
          <p:cNvSpPr txBox="1"/>
          <p:nvPr>
            <p:ph type="body" idx="1"/>
          </p:nvPr>
        </p:nvSpPr>
        <p:spPr>
          <a:xfrm>
            <a:off x="323849" y="1988840"/>
            <a:ext cx="6335715" cy="4103986"/>
          </a:xfrm>
          <a:prstGeom prst="rect">
            <a:avLst/>
          </a:prstGeom>
        </p:spPr>
        <p:txBody>
          <a:bodyPr/>
          <a:lstStyle/>
          <a:p>
            <a:pPr/>
            <a:r>
              <a:t>Noisy observations</a:t>
            </a:r>
          </a:p>
          <a:p>
            <a:pPr/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Assume we have training data </a:t>
            </a:r>
            <a14:m>
              <m:oMath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ϵ</m:t>
                </m:r>
              </m:oMath>
            </a14:m>
            <a:r>
              <a:t> with </a:t>
            </a:r>
            <a14:m>
              <m:oMath>
                <m:r>
                  <a:rPr xmlns:a="http://schemas.openxmlformats.org/drawingml/2006/main" sz="1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ϵ</m:t>
                </m:r>
                <m:r>
                  <a:rPr xmlns:a="http://schemas.openxmlformats.org/drawingml/2006/main" sz="1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∼</m:t>
                </m:r>
                <m:r>
                  <m:rPr>
                    <m:scr m:val="script"/>
                  </m:rPr>
                  <a:rPr xmlns:a="http://schemas.openxmlformats.org/drawingml/2006/main" sz="1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1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0,</m:t>
                </m:r>
                <m:sSubSup>
                  <m:e>
                    <m:r>
                      <a:rPr xmlns:a="http://schemas.openxmlformats.org/drawingml/2006/main"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e>
                  <m:sub>
                    <m:r>
                      <a:rPr xmlns:a="http://schemas.openxmlformats.org/drawingml/2006/main"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sub>
                  <m:sup>
                    <m:r>
                      <a:rPr xmlns:a="http://schemas.openxmlformats.org/drawingml/2006/main"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1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  <m:r>
                  <a:rPr xmlns:a="http://schemas.openxmlformats.org/drawingml/2006/main" sz="1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Replace </a:t>
            </a:r>
            <a14:m>
              <m:oMath>
                <m:r>
                  <m:rPr>
                    <m:sty m:val="p"/>
                  </m:rPr>
                  <a:rPr xmlns:a="http://schemas.openxmlformats.org/drawingml/2006/main" sz="2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Σ</m:t>
                </m:r>
              </m:oMath>
            </a14:m>
            <a:r>
              <a:t> by </a:t>
            </a:r>
            <a14:m>
              <m:oMath>
                <m:sSub>
                  <m:e>
                    <m:r>
                      <m:rPr>
                        <m:sty m:val="p"/>
                      </m:rPr>
                      <a:rPr xmlns:a="http://schemas.openxmlformats.org/drawingml/2006/main"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e>
                  <m:sub>
                    <m:r>
                      <a:rPr xmlns:a="http://schemas.openxmlformats.org/drawingml/2006/main"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sub>
                </m:sSub>
                <m:r>
                  <a:rPr xmlns:a="http://schemas.openxmlformats.org/drawingml/2006/main" sz="1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:</m:t>
                </m:r>
                <m:r>
                  <a:rPr xmlns:a="http://schemas.openxmlformats.org/drawingml/2006/main" sz="1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xmlns:a="http://schemas.openxmlformats.org/drawingml/2006/main" sz="1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Σ</m:t>
                </m:r>
                <m:r>
                  <a:rPr xmlns:a="http://schemas.openxmlformats.org/drawingml/2006/main" sz="1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Sup>
                  <m:e>
                    <m:r>
                      <a:rPr xmlns:a="http://schemas.openxmlformats.org/drawingml/2006/main"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e>
                  <m:sub>
                    <m:r>
                      <a:rPr xmlns:a="http://schemas.openxmlformats.org/drawingml/2006/main"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sub>
                  <m:sup>
                    <m:r>
                      <a:rPr xmlns:a="http://schemas.openxmlformats.org/drawingml/2006/main"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1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</m:oMath>
            </a14:m>
            <a:r>
              <a:t>  to get new posterior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/>
            <a:r>
              <a:t>Hyperparameter optimisation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Maximise marginal likelihood </a:t>
            </a:r>
            <a14:m>
              <m:oMath>
                <m:r>
                  <a:rPr xmlns:a="http://schemas.openxmlformats.org/drawingml/2006/main" sz="1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1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1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1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∫</m:t>
                </m:r>
                <m:r>
                  <a:rPr xmlns:a="http://schemas.openxmlformats.org/drawingml/2006/main" sz="1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1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1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1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1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1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1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1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</m:oMath>
            </a14:m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Here: </a:t>
            </a:r>
            <a:r>
              <a:rPr b="1"/>
              <a:t>minimise negative log marginal likelihood</a:t>
            </a:r>
            <a:r>
              <a:t> wrt. hyperparameters</a:t>
            </a:r>
          </a:p>
        </p:txBody>
      </p:sp>
      <p:sp>
        <p:nvSpPr>
          <p:cNvPr id="265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6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sp>
        <p:nvSpPr>
          <p:cNvPr id="267" name="Equation"/>
          <p:cNvSpPr txBox="1"/>
          <p:nvPr/>
        </p:nvSpPr>
        <p:spPr>
          <a:xfrm>
            <a:off x="1178542" y="3230395"/>
            <a:ext cx="3791612" cy="28488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∼</m:t>
                  </m:r>
                  <m:r>
                    <m:rPr>
                      <m:scr m:val="script"/>
                    </m:rP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Sup>
                    <m:e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bSup>
                  <m:sSubSup>
                    <m:e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bSup>
                    <m:e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bSup>
                  <m:sSubSup>
                    <m:e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268" name="Equation"/>
          <p:cNvSpPr txBox="1"/>
          <p:nvPr/>
        </p:nvSpPr>
        <p:spPr>
          <a:xfrm>
            <a:off x="1030936" y="5225978"/>
            <a:ext cx="6537513" cy="48714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nor/>
                    </m:rP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m:rPr>
                      <m:scr m:val="script"/>
                    </m:rP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0,</m:t>
                  </m:r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sSubSup>
                    <m:e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m:rPr>
                      <m:nor/>
                    </m:rP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m:rPr>
                      <m:nor/>
                    </m:rP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π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271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Gaussian Process Regression (GPR)</a:t>
            </a:r>
          </a:p>
        </p:txBody>
      </p:sp>
      <p:sp>
        <p:nvSpPr>
          <p:cNvPr id="272" name="Inhaltsplatzhalter 2"/>
          <p:cNvSpPr txBox="1"/>
          <p:nvPr>
            <p:ph type="body" idx="1"/>
          </p:nvPr>
        </p:nvSpPr>
        <p:spPr>
          <a:xfrm>
            <a:off x="323850" y="1988840"/>
            <a:ext cx="6335714" cy="4201830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Validation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Leave-One-Out Cross-Validation</a:t>
            </a:r>
            <a:r>
              <a:t>: split data into K=N folds, train model on all folds but the k-th one and test on remaining folds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Summary statistics to give overall evaluation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MSE</a:t>
            </a:r>
            <a:r>
              <a:t>: </a:t>
            </a:r>
            <a14:m>
              <m:oMath>
                <m:f>
                  <m:fPr>
                    <m:ctrl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b>
                      <m:e>
                        <m:r>
                          <a:rPr xmlns:a="http://schemas.openxmlformats.org/drawingml/2006/main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xmlns:a="http://schemas.openxmlformats.org/drawingml/2006/main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xmlns:a="http://schemas.openxmlformats.org/drawingml/2006/main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sSub>
                      <m:e>
                        <m:r>
                          <a:rPr xmlns:a="http://schemas.openxmlformats.org/drawingml/2006/main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sSub>
                          <m:e>
                            <m:r>
                              <a:rPr xmlns:a="http://schemas.openxmlformats.org/drawingml/2006/main"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*</m:t>
                            </m:r>
                          </m:e>
                          <m:sub>
                            <m:r>
                              <a:rPr xmlns:a="http://schemas.openxmlformats.org/drawingml/2006/main"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sSup>
                      <m:e>
                        <m:r>
                          <a:rPr xmlns:a="http://schemas.openxmlformats.org/drawingml/2006/main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xmlns:a="http://schemas.openxmlformats.org/drawingml/2006/main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den>
                </m:f>
              </m:oMath>
            </a14:m>
          </a:p>
        </p:txBody>
      </p:sp>
      <p:sp>
        <p:nvSpPr>
          <p:cNvPr id="273" name="Foliennummernplatzhalter 5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4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pic>
        <p:nvPicPr>
          <p:cNvPr id="275" name="SIR_GPR_optim.png" descr="SIR_GPR_opti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2633" y="1045664"/>
            <a:ext cx="6838734" cy="34193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280" name="Titel 1"/>
          <p:cNvSpPr txBox="1"/>
          <p:nvPr>
            <p:ph type="title"/>
          </p:nvPr>
        </p:nvSpPr>
        <p:spPr>
          <a:xfrm>
            <a:off x="323849" y="404663"/>
            <a:ext cx="8496301" cy="1224138"/>
          </a:xfrm>
          <a:prstGeom prst="rect">
            <a:avLst/>
          </a:prstGeom>
        </p:spPr>
        <p:txBody>
          <a:bodyPr/>
          <a:lstStyle/>
          <a:p>
            <a:pPr/>
            <a:r>
              <a:t>Gaussian Process Classification (GPC)</a:t>
            </a:r>
          </a:p>
        </p:txBody>
      </p:sp>
      <p:sp>
        <p:nvSpPr>
          <p:cNvPr id="281" name="Inhaltsplatzhalter 2"/>
          <p:cNvSpPr txBox="1"/>
          <p:nvPr>
            <p:ph type="body" idx="1"/>
          </p:nvPr>
        </p:nvSpPr>
        <p:spPr>
          <a:xfrm>
            <a:off x="323849" y="1988840"/>
            <a:ext cx="6335715" cy="4103986"/>
          </a:xfrm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  <a:p>
            <a:pPr/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Predict class label </a:t>
            </a:r>
            <a14:m>
              <m:oMath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∈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0,1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from </a:t>
            </a:r>
            <a:r>
              <a:rPr b="1"/>
              <a:t>Boolean</a:t>
            </a:r>
            <a:r>
              <a:t> observations for binary classification problem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Probability of belonging to a class at input </a:t>
            </a: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is related to value of some </a:t>
            </a:r>
            <a:r>
              <a:rPr b="1"/>
              <a:t>latent function</a:t>
            </a:r>
            <a:r>
              <a:t> </a:t>
            </a:r>
            <a14:m>
              <m:oMath>
                <m:r>
                  <a:rPr xmlns:a="http://schemas.openxmlformats.org/drawingml/2006/main" sz="1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Place </a:t>
            </a:r>
            <a:r>
              <a:rPr b="1"/>
              <a:t>GP prior</a:t>
            </a:r>
            <a:r>
              <a:t> over </a:t>
            </a:r>
            <a14:m>
              <m:oMath>
                <m:r>
                  <a:rPr xmlns:a="http://schemas.openxmlformats.org/drawingml/2006/main" sz="1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then squash with </a:t>
            </a:r>
            <a:r>
              <a:rPr b="1"/>
              <a:t>inverse probit transformation</a:t>
            </a:r>
            <a:r>
              <a:t> to map real values to probabilities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Prior on class probabilities </a:t>
            </a:r>
            <a14:m>
              <m:oMath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π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≜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Φ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  <p:sp>
        <p:nvSpPr>
          <p:cNvPr id="282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3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sp>
        <p:nvSpPr>
          <p:cNvPr id="284" name="Equation"/>
          <p:cNvSpPr txBox="1"/>
          <p:nvPr/>
        </p:nvSpPr>
        <p:spPr>
          <a:xfrm>
            <a:off x="1338275" y="4527517"/>
            <a:ext cx="4130415" cy="5623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Φ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sup>
                  </m:sSubSup>
                  <m:r>
                    <m:rPr>
                      <m:scr m:val="script"/>
                    </m:rP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0,1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ad>
                            <m:radPr>
                              <m:ctrl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degHide m:val="on"/>
                            </m:radPr>
                            <m:deg/>
                            <m:e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e>
                  </m:d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289" name="Titel 1"/>
          <p:cNvSpPr txBox="1"/>
          <p:nvPr>
            <p:ph type="title"/>
          </p:nvPr>
        </p:nvSpPr>
        <p:spPr>
          <a:xfrm>
            <a:off x="323849" y="404663"/>
            <a:ext cx="8496301" cy="1224138"/>
          </a:xfrm>
          <a:prstGeom prst="rect">
            <a:avLst/>
          </a:prstGeom>
        </p:spPr>
        <p:txBody>
          <a:bodyPr/>
          <a:lstStyle/>
          <a:p>
            <a:pPr/>
            <a:r>
              <a:t>Gaussian Process Classification (GPC)</a:t>
            </a:r>
          </a:p>
        </p:txBody>
      </p:sp>
      <p:sp>
        <p:nvSpPr>
          <p:cNvPr id="290" name="Inhaltsplatzhalter 2"/>
          <p:cNvSpPr txBox="1"/>
          <p:nvPr>
            <p:ph type="body" idx="1"/>
          </p:nvPr>
        </p:nvSpPr>
        <p:spPr>
          <a:xfrm>
            <a:off x="323849" y="1988840"/>
            <a:ext cx="6335715" cy="4103986"/>
          </a:xfrm>
          <a:prstGeom prst="rect">
            <a:avLst/>
          </a:prstGeom>
        </p:spPr>
        <p:txBody>
          <a:bodyPr/>
          <a:lstStyle/>
          <a:p>
            <a:pPr/>
            <a:r>
              <a:t>Example Prior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RBF kernel with </a:t>
            </a:r>
            <a14:m>
              <m:oMath>
                <m:sSup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e>
                  <m:sup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7,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ℓ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3</m:t>
                </m:r>
              </m:oMath>
            </a14:m>
          </a:p>
        </p:txBody>
      </p:sp>
      <p:sp>
        <p:nvSpPr>
          <p:cNvPr id="291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2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pic>
        <p:nvPicPr>
          <p:cNvPr id="293" name="smmc_priors.png" descr="smmc_prior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609" y="3108031"/>
            <a:ext cx="6544782" cy="21815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296" name="Titel 1"/>
          <p:cNvSpPr txBox="1"/>
          <p:nvPr>
            <p:ph type="title"/>
          </p:nvPr>
        </p:nvSpPr>
        <p:spPr>
          <a:xfrm>
            <a:off x="323849" y="404663"/>
            <a:ext cx="8496301" cy="1224138"/>
          </a:xfrm>
          <a:prstGeom prst="rect">
            <a:avLst/>
          </a:prstGeom>
        </p:spPr>
        <p:txBody>
          <a:bodyPr/>
          <a:lstStyle/>
          <a:p>
            <a:pPr/>
            <a:r>
              <a:t>Gaussian Process Classification (GPC)</a:t>
            </a:r>
          </a:p>
        </p:txBody>
      </p:sp>
      <p:sp>
        <p:nvSpPr>
          <p:cNvPr id="297" name="Inhaltsplatzhalter 2"/>
          <p:cNvSpPr txBox="1"/>
          <p:nvPr>
            <p:ph type="body" idx="1"/>
          </p:nvPr>
        </p:nvSpPr>
        <p:spPr>
          <a:xfrm>
            <a:off x="323849" y="1988840"/>
            <a:ext cx="6335715" cy="4103986"/>
          </a:xfrm>
          <a:prstGeom prst="rect">
            <a:avLst/>
          </a:prstGeom>
        </p:spPr>
        <p:txBody>
          <a:bodyPr/>
          <a:lstStyle/>
          <a:p>
            <a:pPr/>
            <a:r>
              <a:t>Workflow</a:t>
            </a:r>
          </a:p>
          <a:p>
            <a:pPr/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Compute distribution of latent variable corresponding to a test case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Predictions</a:t>
            </a:r>
            <a:r>
              <a:t> for a class probability: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Problem</a:t>
            </a:r>
            <a:r>
              <a:t>: likelihood is non-Gaussian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Approximate joint posterior by a Gaussian distribution</a:t>
            </a:r>
          </a:p>
        </p:txBody>
      </p:sp>
      <p:sp>
        <p:nvSpPr>
          <p:cNvPr id="298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9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sp>
        <p:nvSpPr>
          <p:cNvPr id="300" name="Equation"/>
          <p:cNvSpPr txBox="1"/>
          <p:nvPr/>
        </p:nvSpPr>
        <p:spPr>
          <a:xfrm>
            <a:off x="1316450" y="2838808"/>
            <a:ext cx="3962887" cy="5186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∫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</a:p>
        </p:txBody>
      </p:sp>
      <p:sp>
        <p:nvSpPr>
          <p:cNvPr id="301" name="Equation"/>
          <p:cNvSpPr txBox="1"/>
          <p:nvPr/>
        </p:nvSpPr>
        <p:spPr>
          <a:xfrm>
            <a:off x="1263191" y="3799233"/>
            <a:ext cx="4457031" cy="5186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bar>
                        <m:ba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pos m:val="top"/>
                        </m:bar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ba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≜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∫</m:t>
                  </m:r>
                  <m:r>
                    <m:rPr>
                      <m:sty m:val="p"/>
                    </m:rP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Φ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b>
                  </m:sSub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304" name="Titel 1"/>
          <p:cNvSpPr txBox="1"/>
          <p:nvPr>
            <p:ph type="title"/>
          </p:nvPr>
        </p:nvSpPr>
        <p:spPr>
          <a:xfrm>
            <a:off x="323849" y="404663"/>
            <a:ext cx="8496301" cy="1224138"/>
          </a:xfrm>
          <a:prstGeom prst="rect">
            <a:avLst/>
          </a:prstGeom>
        </p:spPr>
        <p:txBody>
          <a:bodyPr/>
          <a:lstStyle/>
          <a:p>
            <a:pPr/>
            <a:r>
              <a:t>Gaussian Process Classification (GPC)</a:t>
            </a:r>
          </a:p>
        </p:txBody>
      </p:sp>
      <p:sp>
        <p:nvSpPr>
          <p:cNvPr id="305" name="Inhaltsplatzhalter 2"/>
          <p:cNvSpPr txBox="1"/>
          <p:nvPr>
            <p:ph type="body" idx="1"/>
          </p:nvPr>
        </p:nvSpPr>
        <p:spPr>
          <a:xfrm>
            <a:off x="323849" y="1988840"/>
            <a:ext cx="6335715" cy="4103986"/>
          </a:xfrm>
          <a:prstGeom prst="rect">
            <a:avLst/>
          </a:prstGeom>
        </p:spPr>
        <p:txBody>
          <a:bodyPr/>
          <a:lstStyle/>
          <a:p>
            <a:pPr/>
            <a:r>
              <a:t>Expectation Propagation (EP)</a:t>
            </a:r>
          </a:p>
          <a:p>
            <a:pPr/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Replace non-Gaussian observation likelihoods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Product of likelihoods: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Approximate posterior:</a:t>
            </a:r>
          </a:p>
        </p:txBody>
      </p:sp>
      <p:sp>
        <p:nvSpPr>
          <p:cNvPr id="306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7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sp>
        <p:nvSpPr>
          <p:cNvPr id="308" name="Equation"/>
          <p:cNvSpPr txBox="1"/>
          <p:nvPr/>
        </p:nvSpPr>
        <p:spPr>
          <a:xfrm>
            <a:off x="1146510" y="2853721"/>
            <a:ext cx="3781863" cy="2636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≃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limUp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lim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limUp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lim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Sup>
                    <m:e>
                      <m:limUp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lim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≜</m:t>
                  </m:r>
                  <m:sSub>
                    <m:e>
                      <m:limUp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lim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m:rPr>
                      <m:scr m:val="script"/>
                    </m:rP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limUp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lim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Sup>
                    <m:e>
                      <m:limUp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lim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309" name="Equation"/>
          <p:cNvSpPr txBox="1"/>
          <p:nvPr/>
        </p:nvSpPr>
        <p:spPr>
          <a:xfrm>
            <a:off x="1208266" y="3826211"/>
            <a:ext cx="3137445" cy="61343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limUpp>
                    <m:e>
                      <m:limLow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∏</m:t>
                          </m:r>
                        </m:e>
                        <m:lim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lim>
                  </m:limUpp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limUp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lim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limUp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lim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Sup>
                    <m:e>
                      <m:limUp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lim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cr m:val="script"/>
                    </m:rP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limUpp>
                    <m:e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li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˜</m:t>
                      </m:r>
                    </m:lim>
                  </m:limUp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limLow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∏</m:t>
                      </m:r>
                    </m:e>
                    <m:li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lim>
                  </m:limLow>
                  <m:sSub>
                    <m:e>
                      <m:limUp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lim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</p:txBody>
      </p:sp>
      <p:sp>
        <p:nvSpPr>
          <p:cNvPr id="310" name="Equation"/>
          <p:cNvSpPr txBox="1"/>
          <p:nvPr/>
        </p:nvSpPr>
        <p:spPr>
          <a:xfrm>
            <a:off x="1205607" y="5152114"/>
            <a:ext cx="4874421" cy="53744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q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limUp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e>
                    <m:lim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lim>
                  </m:limUpp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sSub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∏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limUp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lim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limUp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lim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Sup>
                    <m:e>
                      <m:limUp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lim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cr m:val="script"/>
                    </m:rP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p"/>
                    </m:rP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158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  <a:r>
              <a:t>Background</a:t>
            </a:r>
          </a:p>
        </p:txBody>
      </p:sp>
      <p:sp>
        <p:nvSpPr>
          <p:cNvPr id="159" name="Inhaltsplatzhalter 2"/>
          <p:cNvSpPr txBox="1"/>
          <p:nvPr>
            <p:ph type="body" idx="1"/>
          </p:nvPr>
        </p:nvSpPr>
        <p:spPr>
          <a:xfrm>
            <a:off x="323849" y="1988840"/>
            <a:ext cx="6335715" cy="4103986"/>
          </a:xfrm>
          <a:prstGeom prst="rect">
            <a:avLst/>
          </a:prstGeom>
        </p:spPr>
        <p:txBody>
          <a:bodyPr/>
          <a:lstStyle/>
          <a:p>
            <a:pPr/>
            <a:r>
              <a:t>Modelling Biological Collectives</a:t>
            </a:r>
          </a:p>
          <a:p>
            <a:pPr/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Stochastic models (Markov Chains, Chemical Reaction Networks) to model </a:t>
            </a:r>
            <a:r>
              <a:rPr b="1"/>
              <a:t>stochastic</a:t>
            </a:r>
            <a:r>
              <a:t> </a:t>
            </a:r>
            <a:r>
              <a:rPr b="1"/>
              <a:t>behaviour</a:t>
            </a:r>
            <a:r>
              <a:t> of biological populations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Individual behaviours represented by parameters of model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Formal verification</a:t>
            </a:r>
            <a:r>
              <a:t> to analyse properties and explore model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Problem: </a:t>
            </a:r>
            <a:r>
              <a:rPr b="1"/>
              <a:t>Uncertainties</a:t>
            </a:r>
            <a:r>
              <a:t> complicate execution of formal methods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Lack of data 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Parametric models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Insufficient expert knowledge</a:t>
            </a:r>
          </a:p>
          <a:p>
            <a:pPr lvl="3">
              <a:buClr>
                <a:schemeClr val="accent1"/>
              </a:buClr>
              <a:buFont typeface="Arial"/>
              <a:defRPr b="0" i="1">
                <a:solidFill>
                  <a:srgbClr val="000000"/>
                </a:solidFill>
              </a:defRPr>
            </a:pPr>
            <a:r>
              <a:t>State space explosion problem</a:t>
            </a:r>
          </a:p>
        </p:txBody>
      </p:sp>
      <p:sp>
        <p:nvSpPr>
          <p:cNvPr id="160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1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315" name="Titel 1"/>
          <p:cNvSpPr txBox="1"/>
          <p:nvPr>
            <p:ph type="title"/>
          </p:nvPr>
        </p:nvSpPr>
        <p:spPr>
          <a:xfrm>
            <a:off x="323849" y="404663"/>
            <a:ext cx="8496301" cy="1224138"/>
          </a:xfrm>
          <a:prstGeom prst="rect">
            <a:avLst/>
          </a:prstGeom>
        </p:spPr>
        <p:txBody>
          <a:bodyPr/>
          <a:lstStyle/>
          <a:p>
            <a:pPr/>
            <a:r>
              <a:t>Gaussian Process Classification (GPC)</a:t>
            </a:r>
          </a:p>
        </p:txBody>
      </p:sp>
      <p:sp>
        <p:nvSpPr>
          <p:cNvPr id="316" name="Inhaltsplatzhalter 2"/>
          <p:cNvSpPr txBox="1"/>
          <p:nvPr>
            <p:ph type="body" idx="1"/>
          </p:nvPr>
        </p:nvSpPr>
        <p:spPr>
          <a:xfrm>
            <a:off x="323849" y="1988840"/>
            <a:ext cx="6335715" cy="4103986"/>
          </a:xfrm>
          <a:prstGeom prst="rect">
            <a:avLst/>
          </a:prstGeom>
        </p:spPr>
        <p:txBody>
          <a:bodyPr/>
          <a:lstStyle/>
          <a:p>
            <a:pPr/>
            <a:r>
              <a:t>Expectation Propagation (EP)</a:t>
            </a:r>
          </a:p>
          <a:p>
            <a:pPr/>
          </a:p>
          <a:p>
            <a:pPr lvl="2" marL="0" indent="0">
              <a:buSzTx/>
              <a:buNone/>
              <a:defRPr b="0">
                <a:solidFill>
                  <a:srgbClr val="000000"/>
                </a:solidFill>
              </a:defRPr>
            </a:pPr>
            <a:r>
              <a:t>Choose parameters of local approximating distributions </a:t>
            </a:r>
            <a14:m>
              <m:oMath>
                <m:sSub>
                  <m:e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e>
                  <m:sub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 by iterating 4 steps to </a:t>
            </a:r>
            <a:r>
              <a:rPr b="1"/>
              <a:t>update individual </a:t>
            </a:r>
            <a14:m>
              <m:oMath>
                <m:sSub>
                  <m:e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e>
                  <m:sub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endParaRPr b="1"/>
          </a:p>
          <a:p>
            <a:pPr lvl="2" marL="0" indent="0">
              <a:buSzTx/>
              <a:buNone/>
              <a:defRPr b="0">
                <a:solidFill>
                  <a:srgbClr val="000000"/>
                </a:solidFill>
              </a:defRPr>
            </a:pP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Start from current approximate posterior, leave out one site index </a:t>
            </a:r>
            <a14:m>
              <m:oMath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</m:oMath>
            </a14:m>
            <a:r>
              <a:t> (remove approximate likelihood term)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cavity distribution </a:t>
            </a:r>
            <a14:m>
              <m:oMath>
                <m:sSub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q</m:t>
                    </m:r>
                  </m:e>
                  <m:sub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limUpp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e>
                  <m:lim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lim>
                </m:limUpp>
                <m:r>
                  <m:rPr>
                    <m:scr m:val="script"/>
                  </m:rP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μ</m:t>
                    </m:r>
                  </m:e>
                  <m:sub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bSup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e>
                  <m:sub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  <m:sup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Combine with exact likelihood for </a:t>
            </a:r>
            <a14:m>
              <m:oMath>
                <m:r>
                  <a:rPr xmlns:a="http://schemas.openxmlformats.org/drawingml/2006/main" sz="2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</m:oMath>
            </a14:m>
            <a:r>
              <a:t>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tilted distribution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Find Gaussian approximation with moment matching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posterior marginal moments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Update EP approximation by replacing the approximation likelihood with the new </a:t>
            </a:r>
            <a14:m>
              <m:oMath>
                <m:sSub>
                  <m:e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e>
                  <m:sub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</a:p>
        </p:txBody>
      </p:sp>
      <p:sp>
        <p:nvSpPr>
          <p:cNvPr id="317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8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321" name="Titel 1"/>
          <p:cNvSpPr txBox="1"/>
          <p:nvPr>
            <p:ph type="title"/>
          </p:nvPr>
        </p:nvSpPr>
        <p:spPr>
          <a:xfrm>
            <a:off x="323849" y="404663"/>
            <a:ext cx="8496301" cy="1224138"/>
          </a:xfrm>
          <a:prstGeom prst="rect">
            <a:avLst/>
          </a:prstGeom>
        </p:spPr>
        <p:txBody>
          <a:bodyPr/>
          <a:lstStyle/>
          <a:p>
            <a:pPr/>
            <a:r>
              <a:t>Gaussian Process Classification (GPC)</a:t>
            </a:r>
          </a:p>
        </p:txBody>
      </p:sp>
      <p:sp>
        <p:nvSpPr>
          <p:cNvPr id="322" name="Inhaltsplatzhalter 2"/>
          <p:cNvSpPr txBox="1"/>
          <p:nvPr>
            <p:ph type="body" idx="1"/>
          </p:nvPr>
        </p:nvSpPr>
        <p:spPr>
          <a:xfrm>
            <a:off x="323849" y="1988840"/>
            <a:ext cx="6335715" cy="4103986"/>
          </a:xfrm>
          <a:prstGeom prst="rect">
            <a:avLst/>
          </a:prstGeom>
        </p:spPr>
        <p:txBody>
          <a:bodyPr/>
          <a:lstStyle/>
          <a:p>
            <a:pPr/>
            <a:r>
              <a:t>Predictions</a:t>
            </a:r>
          </a:p>
          <a:p>
            <a:pPr/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Compute predictive mean </a:t>
            </a:r>
            <a14:m>
              <m:oMath>
                <m:sSub>
                  <m:e>
                    <m:r>
                      <m:rPr>
                        <m:sty m:val="p"/>
                        <m:scr m:val="double-struck"/>
                      </m:rP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q</m:t>
                    </m:r>
                  </m:sub>
                </m:sSub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b>
                </m:sSub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b>
                </m:sSub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and predictive variance </a:t>
            </a:r>
            <a14:m>
              <m:oMath>
                <m:sSub>
                  <m:e>
                    <m:r>
                      <m:rPr>
                        <m:sty m:val="p"/>
                        <m:scr m:val="double-struck"/>
                      </m:rP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e>
                  <m:sub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q</m:t>
                    </m:r>
                  </m:sub>
                </m:sSub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b>
                </m:sSub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b>
                </m:sSub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from results of EP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Predictive probability</a:t>
            </a:r>
            <a:r>
              <a:t>: 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Validation</a:t>
            </a:r>
            <a:r>
              <a:t> with MSE</a:t>
            </a:r>
          </a:p>
        </p:txBody>
      </p:sp>
      <p:sp>
        <p:nvSpPr>
          <p:cNvPr id="323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4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sp>
        <p:nvSpPr>
          <p:cNvPr id="325" name="Equation"/>
          <p:cNvSpPr txBox="1"/>
          <p:nvPr/>
        </p:nvSpPr>
        <p:spPr>
          <a:xfrm>
            <a:off x="1151976" y="3367440"/>
            <a:ext cx="4235521" cy="109453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q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ϕ</m:t>
                  </m:r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>
                            <m:e>
                              <m:r>
                                <m:rPr>
                                  <m:sty m:val="p"/>
                                  <m:scr m:val="double-struck"/>
                                </m:r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</m:s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e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*</m:t>
                              </m:r>
                            </m:sub>
                          </m:s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e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*</m:t>
                              </m:r>
                            </m:sub>
                          </m:s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ad>
                            <m:radPr>
                              <m:ctrl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degHide m:val="on"/>
                            </m:radPr>
                            <m:deg/>
                            <m:e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e>
                                  <m:r>
                                    <m:rPr>
                                      <m:sty m:val="p"/>
                                      <m:scr m:val="double-struck"/>
                                    </m:rPr>
                                    <a:rPr xmlns:a="http://schemas.openxmlformats.org/drawingml/2006/ma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a:rPr xmlns:a="http://schemas.openxmlformats.org/drawingml/2006/ma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sub>
                              </m:sSub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e>
                                  <m:r>
                                    <a:rPr xmlns:a="http://schemas.openxmlformats.org/drawingml/2006/ma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xmlns:a="http://schemas.openxmlformats.org/drawingml/2006/ma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*</m:t>
                                  </m:r>
                                </m:sub>
                              </m:sSub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e>
                                  <m:r>
                                    <a:rPr xmlns:a="http://schemas.openxmlformats.org/drawingml/2006/ma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xmlns:a="http://schemas.openxmlformats.org/drawingml/2006/ma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*</m:t>
                                  </m:r>
                                </m:sub>
                              </m:sSub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rad>
                        </m:den>
                      </m:f>
                    </m:e>
                  </m:d>
                </m:oMath>
              </m:oMathPara>
            </a14:m>
          </a:p>
        </p:txBody>
      </p:sp>
      <p:pic>
        <p:nvPicPr>
          <p:cNvPr id="326" name="SIR_GPC1_posterior.png" descr="SIR_GPC1_posteri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3876" y="4104229"/>
            <a:ext cx="2817245" cy="1907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331" name="Titel 1"/>
          <p:cNvSpPr txBox="1"/>
          <p:nvPr>
            <p:ph type="title"/>
          </p:nvPr>
        </p:nvSpPr>
        <p:spPr>
          <a:xfrm>
            <a:off x="323849" y="404663"/>
            <a:ext cx="8496301" cy="1224138"/>
          </a:xfrm>
          <a:prstGeom prst="rect">
            <a:avLst/>
          </a:prstGeom>
        </p:spPr>
        <p:txBody>
          <a:bodyPr/>
          <a:lstStyle/>
          <a:p>
            <a:pPr/>
            <a:r>
              <a:t>Probabilistic Model Checking</a:t>
            </a:r>
          </a:p>
        </p:txBody>
      </p:sp>
      <p:sp>
        <p:nvSpPr>
          <p:cNvPr id="332" name="Inhaltsplatzhalter 2"/>
          <p:cNvSpPr txBox="1"/>
          <p:nvPr>
            <p:ph type="body" idx="1"/>
          </p:nvPr>
        </p:nvSpPr>
        <p:spPr>
          <a:xfrm>
            <a:off x="323849" y="1988840"/>
            <a:ext cx="6335715" cy="4103986"/>
          </a:xfrm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  <a:p>
            <a:pPr/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Powerful in automatic </a:t>
            </a:r>
            <a:r>
              <a:rPr b="1"/>
              <a:t>formal verification</a:t>
            </a:r>
            <a:r>
              <a:t> of stochastic systems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Algorithmic analysis if </a:t>
            </a:r>
            <a:r>
              <a:rPr b="1"/>
              <a:t>system satisfies property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For model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</m:oMath>
            </a14:m>
            <a:r>
              <a:t> and property </a:t>
            </a:r>
            <a14:m>
              <m:oMath>
                <m:r>
                  <a:rPr xmlns:a="http://schemas.openxmlformats.org/drawingml/2006/main" sz="2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φ</m:t>
                </m:r>
              </m:oMath>
            </a14:m>
            <a:r>
              <a:t>, return </a:t>
            </a:r>
            <a14:m>
              <m:oMath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m:rPr>
                    <m:scr m:val="script"/>
                  </m:rP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⊧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φ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Result </a:t>
            </a:r>
            <a:r>
              <a:rPr b="1"/>
              <a:t>Boolean</a:t>
            </a:r>
            <a:r>
              <a:t> (true/false) or </a:t>
            </a:r>
            <a:r>
              <a:rPr b="1"/>
              <a:t>numerical</a:t>
            </a:r>
            <a:r>
              <a:t> (probability)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Analytical</a:t>
            </a:r>
            <a:r>
              <a:t> methods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Compute path probability of set of trajectories that satisfy </a:t>
            </a:r>
            <a14:m>
              <m:oMath>
                <m:r>
                  <a:rPr xmlns:a="http://schemas.openxmlformats.org/drawingml/2006/main" sz="2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φ</m:t>
                </m:r>
              </m:oMath>
            </a14:m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Complex, computationally expensive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Statistical</a:t>
            </a:r>
            <a:r>
              <a:t> methods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Simulate model, repeatedly draw trajectories, estimate satisfaction as average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Difficult to maintain accuracy</a:t>
            </a:r>
          </a:p>
          <a:p>
            <a:pPr/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i="1"/>
              <a:t>State space explosion problem</a:t>
            </a:r>
            <a:r>
              <a:t> </a:t>
            </a:r>
          </a:p>
        </p:txBody>
      </p:sp>
      <p:sp>
        <p:nvSpPr>
          <p:cNvPr id="333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4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337" name="Titel 1"/>
          <p:cNvSpPr txBox="1"/>
          <p:nvPr>
            <p:ph type="title"/>
          </p:nvPr>
        </p:nvSpPr>
        <p:spPr>
          <a:xfrm>
            <a:off x="323849" y="404663"/>
            <a:ext cx="8496301" cy="1224138"/>
          </a:xfrm>
          <a:prstGeom prst="rect">
            <a:avLst/>
          </a:prstGeom>
        </p:spPr>
        <p:txBody>
          <a:bodyPr/>
          <a:lstStyle/>
          <a:p>
            <a:pPr/>
            <a:r>
              <a:t>Smoothed Model Checking (SMMC)</a:t>
            </a:r>
          </a:p>
        </p:txBody>
      </p:sp>
      <p:sp>
        <p:nvSpPr>
          <p:cNvPr id="338" name="Inhaltsplatzhalter 2"/>
          <p:cNvSpPr txBox="1"/>
          <p:nvPr>
            <p:ph type="body" idx="1"/>
          </p:nvPr>
        </p:nvSpPr>
        <p:spPr>
          <a:xfrm>
            <a:off x="323849" y="1988840"/>
            <a:ext cx="6335715" cy="4103986"/>
          </a:xfrm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  <a:p>
            <a:pPr/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Models of biological systems are often not fully specified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analyse </a:t>
            </a:r>
            <a:r>
              <a:rPr b="1"/>
              <a:t>parametric</a:t>
            </a:r>
            <a:r>
              <a:t> models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Find statistical estimate of satisfaction probability of </a:t>
            </a:r>
            <a14:m>
              <m:oMath>
                <m:r>
                  <a:rPr xmlns:a="http://schemas.openxmlformats.org/drawingml/2006/main" sz="2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φ</m:t>
                </m:r>
              </m:oMath>
            </a14:m>
            <a:r>
              <a:t> as a </a:t>
            </a:r>
            <a:r>
              <a:rPr b="1"/>
              <a:t>function of uncertain parameters</a:t>
            </a:r>
            <a:r>
              <a:t> </a:t>
            </a:r>
            <a14:m>
              <m:oMath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</m:oMath>
            </a14:m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Input: few observations of trajectories (not) satisfying </a:t>
            </a:r>
            <a14:m>
              <m:oMath>
                <m:r>
                  <a:rPr xmlns:a="http://schemas.openxmlformats.org/drawingml/2006/main" sz="2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φ</m:t>
                </m:r>
              </m:oMath>
            </a14:m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GPC</a:t>
            </a:r>
            <a:r>
              <a:t> to obtain approximation of satisfaction function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Output: prediction of satisfaction probability for all possible values of </a:t>
            </a:r>
            <a14:m>
              <m:oMath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</m:oMath>
            </a14:m>
            <a:r>
              <a:t> together with uncertainty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Here: find estimate of </a:t>
            </a:r>
            <a:r>
              <a:rPr b="1"/>
              <a:t>satisfaction function</a:t>
            </a:r>
            <a:r>
              <a:t> </a:t>
            </a:r>
            <a14:m>
              <m:oMath>
                <m:sSub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φ</m:t>
                    </m:r>
                  </m:sub>
                </m:sSub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m:rPr>
                        <m:scr m:val="script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b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sub>
                </m:sSub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⊧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φ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for </a:t>
            </a:r>
            <a:r>
              <a:rPr b="1"/>
              <a:t>uncertain CTMC </a:t>
            </a:r>
            <a:r>
              <a:t>and property in Metric Interval Temporal Logic (MITL)</a:t>
            </a:r>
          </a:p>
        </p:txBody>
      </p:sp>
      <p:sp>
        <p:nvSpPr>
          <p:cNvPr id="339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0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sp>
        <p:nvSpPr>
          <p:cNvPr id="341" name="Bortolussi (2016)"/>
          <p:cNvSpPr txBox="1"/>
          <p:nvPr/>
        </p:nvSpPr>
        <p:spPr>
          <a:xfrm>
            <a:off x="7563907" y="6151900"/>
            <a:ext cx="1256145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Bortolussi (2016)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344" name="Titel 1"/>
          <p:cNvSpPr txBox="1"/>
          <p:nvPr>
            <p:ph type="title"/>
          </p:nvPr>
        </p:nvSpPr>
        <p:spPr>
          <a:xfrm>
            <a:off x="323849" y="404663"/>
            <a:ext cx="8496301" cy="1224138"/>
          </a:xfrm>
          <a:prstGeom prst="rect">
            <a:avLst/>
          </a:prstGeom>
        </p:spPr>
        <p:txBody>
          <a:bodyPr/>
          <a:lstStyle/>
          <a:p>
            <a:pPr/>
            <a:r>
              <a:t>Smoothed Model Checking (SMMC)</a:t>
            </a:r>
          </a:p>
        </p:txBody>
      </p:sp>
      <p:sp>
        <p:nvSpPr>
          <p:cNvPr id="345" name="Inhaltsplatzhalter 2"/>
          <p:cNvSpPr txBox="1"/>
          <p:nvPr>
            <p:ph type="body" idx="1"/>
          </p:nvPr>
        </p:nvSpPr>
        <p:spPr>
          <a:xfrm>
            <a:off x="323849" y="1988840"/>
            <a:ext cx="6335715" cy="4103986"/>
          </a:xfrm>
          <a:prstGeom prst="rect">
            <a:avLst/>
          </a:prstGeom>
        </p:spPr>
        <p:txBody>
          <a:bodyPr/>
          <a:lstStyle/>
          <a:p>
            <a:pPr/>
            <a:r>
              <a:t>Difference to standard GPC</a:t>
            </a:r>
          </a:p>
          <a:p>
            <a:pPr/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Improve accuracy with </a:t>
            </a:r>
            <a:r>
              <a:rPr b="1"/>
              <a:t>multiple observations</a:t>
            </a:r>
            <a:r>
              <a:t> per input point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Binomial</a:t>
            </a:r>
            <a14:m>
              <m:oMath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φ</m:t>
                    </m:r>
                  </m:sub>
                </m:sSub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for </a:t>
            </a:r>
            <a14:m>
              <m:oMath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</m:oMath>
            </a14:m>
            <a:r>
              <a:t> trajectories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Intermediate estimations would increase uncertainty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Direct use</a:t>
            </a:r>
            <a:r>
              <a:t> of </a:t>
            </a:r>
            <a:r>
              <a:rPr b="1"/>
              <a:t>exact statistical model</a:t>
            </a:r>
            <a:r>
              <a:t> 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Matching moments of posterior (EP step 3) include exact likelihoods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use exact observations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Predictive posterior and uncertainties are computed                     as before</a:t>
            </a:r>
          </a:p>
        </p:txBody>
      </p:sp>
      <p:sp>
        <p:nvSpPr>
          <p:cNvPr id="346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7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pic>
        <p:nvPicPr>
          <p:cNvPr id="348" name="SIR_smmc_posterior10.png" descr="SIR_smmc_posterior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4525" y="4264431"/>
            <a:ext cx="3095948" cy="20639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351" name="Titel 1"/>
          <p:cNvSpPr txBox="1"/>
          <p:nvPr>
            <p:ph type="title"/>
          </p:nvPr>
        </p:nvSpPr>
        <p:spPr>
          <a:xfrm>
            <a:off x="323849" y="404663"/>
            <a:ext cx="8496301" cy="1224138"/>
          </a:xfrm>
          <a:prstGeom prst="rect">
            <a:avLst/>
          </a:prstGeom>
        </p:spPr>
        <p:txBody>
          <a:bodyPr/>
          <a:lstStyle/>
          <a:p>
            <a:pPr/>
            <a:r>
              <a:t>Smoothed Model Checking (SMMC)</a:t>
            </a:r>
          </a:p>
        </p:txBody>
      </p:sp>
      <p:sp>
        <p:nvSpPr>
          <p:cNvPr id="352" name="Inhaltsplatzhalter 2"/>
          <p:cNvSpPr txBox="1"/>
          <p:nvPr>
            <p:ph type="body" idx="1"/>
          </p:nvPr>
        </p:nvSpPr>
        <p:spPr>
          <a:xfrm>
            <a:off x="323849" y="1988840"/>
            <a:ext cx="6335715" cy="4103986"/>
          </a:xfrm>
          <a:prstGeom prst="rect">
            <a:avLst/>
          </a:prstGeom>
        </p:spPr>
        <p:txBody>
          <a:bodyPr/>
          <a:lstStyle/>
          <a:p>
            <a:pPr/>
            <a:r>
              <a:t>Two-dimensional SMMC</a:t>
            </a:r>
          </a:p>
          <a:p>
            <a:pPr/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For two uncertain parameters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RBF-ARD kernel </a:t>
            </a:r>
          </a:p>
        </p:txBody>
      </p:sp>
      <p:sp>
        <p:nvSpPr>
          <p:cNvPr id="353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4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pic>
        <p:nvPicPr>
          <p:cNvPr id="355" name="SIR_data_smc2.png" descr="SIR_data_smc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878" y="3136522"/>
            <a:ext cx="3041413" cy="3041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SIR_SMC2_posteriorD.png" descr="SIR_SMC2_posterior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65180" y="3136522"/>
            <a:ext cx="3041413" cy="3041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SIR_SMC2_posteriorC.png" descr="SIR_SMC2_posteriorC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50779" y="3718742"/>
            <a:ext cx="2335735" cy="2173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360" name="Titel 1"/>
          <p:cNvSpPr txBox="1"/>
          <p:nvPr>
            <p:ph type="title"/>
          </p:nvPr>
        </p:nvSpPr>
        <p:spPr>
          <a:xfrm>
            <a:off x="323849" y="404663"/>
            <a:ext cx="8496301" cy="1224138"/>
          </a:xfrm>
          <a:prstGeom prst="rect">
            <a:avLst/>
          </a:prstGeom>
        </p:spPr>
        <p:txBody>
          <a:bodyPr/>
          <a:lstStyle/>
          <a:p>
            <a:pPr/>
            <a:r>
              <a:t>Framework</a:t>
            </a:r>
          </a:p>
        </p:txBody>
      </p:sp>
      <p:sp>
        <p:nvSpPr>
          <p:cNvPr id="361" name="Inhaltsplatzhalter 2"/>
          <p:cNvSpPr txBox="1"/>
          <p:nvPr>
            <p:ph type="body" idx="1"/>
          </p:nvPr>
        </p:nvSpPr>
        <p:spPr>
          <a:xfrm>
            <a:off x="323849" y="1988840"/>
            <a:ext cx="6335715" cy="4103986"/>
          </a:xfrm>
          <a:prstGeom prst="rect">
            <a:avLst/>
          </a:prstGeom>
        </p:spPr>
        <p:txBody>
          <a:bodyPr/>
          <a:lstStyle/>
          <a:p>
            <a:pPr/>
            <a:r>
              <a:t>#1 Prediction of Collective Response</a:t>
            </a:r>
          </a:p>
          <a:p>
            <a:pPr/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Often only </a:t>
            </a:r>
            <a:r>
              <a:rPr b="1"/>
              <a:t>final, discrete states</a:t>
            </a:r>
            <a:r>
              <a:t> of collective observable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Map to steady-state of Markov Chain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Data: count occurrences of final states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histogram 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What is the </a:t>
            </a:r>
            <a:r>
              <a:rPr b="1"/>
              <a:t>collective response</a:t>
            </a:r>
            <a:r>
              <a:t> of populations of different sizes?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New experiments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Re-engineer and re-run stochastic model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Both </a:t>
            </a:r>
            <a:r>
              <a:rPr b="1"/>
              <a:t>expensive</a:t>
            </a:r>
            <a:r>
              <a:t>!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Use </a:t>
            </a:r>
            <a:r>
              <a:rPr b="1"/>
              <a:t>GPR</a:t>
            </a:r>
            <a:r>
              <a:t> to predict </a:t>
            </a:r>
            <a:r>
              <a:rPr b="1"/>
              <a:t>mean</a:t>
            </a:r>
            <a:r>
              <a:t> and </a:t>
            </a:r>
            <a:r>
              <a:rPr b="1"/>
              <a:t>variance</a:t>
            </a:r>
            <a:r>
              <a:t> of histograms</a:t>
            </a:r>
          </a:p>
        </p:txBody>
      </p:sp>
      <p:sp>
        <p:nvSpPr>
          <p:cNvPr id="362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3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pic>
        <p:nvPicPr>
          <p:cNvPr id="364" name="Screenshot 2022-02-18 at 16.00.56.png" descr="Screenshot 2022-02-18 at 16.00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8056" y="630144"/>
            <a:ext cx="2208885" cy="1420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367" name="Titel 1"/>
          <p:cNvSpPr txBox="1"/>
          <p:nvPr>
            <p:ph type="title"/>
          </p:nvPr>
        </p:nvSpPr>
        <p:spPr>
          <a:xfrm>
            <a:off x="323849" y="404663"/>
            <a:ext cx="8496301" cy="1224138"/>
          </a:xfrm>
          <a:prstGeom prst="rect">
            <a:avLst/>
          </a:prstGeom>
        </p:spPr>
        <p:txBody>
          <a:bodyPr/>
          <a:lstStyle/>
          <a:p>
            <a:pPr/>
            <a:r>
              <a:t>Framework</a:t>
            </a:r>
          </a:p>
        </p:txBody>
      </p:sp>
      <p:sp>
        <p:nvSpPr>
          <p:cNvPr id="368" name="Inhaltsplatzhalter 2"/>
          <p:cNvSpPr txBox="1"/>
          <p:nvPr>
            <p:ph type="body" idx="1"/>
          </p:nvPr>
        </p:nvSpPr>
        <p:spPr>
          <a:xfrm>
            <a:off x="323849" y="1988840"/>
            <a:ext cx="6335715" cy="4103986"/>
          </a:xfrm>
          <a:prstGeom prst="rect">
            <a:avLst/>
          </a:prstGeom>
        </p:spPr>
        <p:txBody>
          <a:bodyPr/>
          <a:lstStyle/>
          <a:p>
            <a:pPr/>
            <a:r>
              <a:t>#2 Inference of Fitness Function</a:t>
            </a:r>
          </a:p>
          <a:p>
            <a:pPr/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Is there a </a:t>
            </a:r>
            <a:r>
              <a:rPr b="1"/>
              <a:t>pattern</a:t>
            </a:r>
            <a:r>
              <a:t> in the response over populations of different sizes which explains the observed behaviour?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Formulate fitness function as property of biological system with unknown parameter </a:t>
            </a:r>
            <a14:m>
              <m:oMath>
                <m:r>
                  <a:rPr xmlns:a="http://schemas.openxmlformats.org/drawingml/2006/main" sz="2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</m:oMath>
            </a14:m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Use </a:t>
            </a:r>
            <a:r>
              <a:rPr b="1"/>
              <a:t>SMMC</a:t>
            </a:r>
            <a:r>
              <a:t> for some fixed values of </a:t>
            </a:r>
            <a14:m>
              <m:oMath>
                <m:r>
                  <a:rPr xmlns:a="http://schemas.openxmlformats.org/drawingml/2006/main" sz="2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</m:oMath>
            </a14:m>
            <a:r>
              <a:t> and varying population size </a:t>
            </a:r>
            <a14:m>
              <m:oMath>
                <m:r>
                  <a:rPr xmlns:a="http://schemas.openxmlformats.org/drawingml/2006/main" sz="1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t> to get </a:t>
            </a:r>
            <a:r>
              <a:rPr b="1"/>
              <a:t>satisfaction functions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Compare posterior distributions to find </a:t>
            </a:r>
            <a:r>
              <a:rPr b="1"/>
              <a:t>most plausible fitness function</a:t>
            </a:r>
            <a:endParaRPr b="1"/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Select distribution with high probabilities (mean) and low variation (standard deviation) 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Compute </a:t>
            </a:r>
            <a:r>
              <a:rPr b="1"/>
              <a:t>coefficient of variation</a:t>
            </a:r>
            <a:r>
              <a:t> </a:t>
            </a:r>
            <a14:m>
              <m:oMath>
                <m:sSub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sub>
                </m:sSub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num>
                  <m:den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μ</m:t>
                    </m:r>
                  </m:den>
                </m:f>
              </m:oMath>
            </a14:m>
            <a:r>
              <a:t>  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14:m>
              <m:oMath>
                <m:sSub>
                  <m:e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sub>
                </m:sSub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&lt;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0.1</m:t>
                </m:r>
              </m:oMath>
            </a14:m>
            <a:r>
              <a:t> is considered low </a:t>
            </a:r>
          </a:p>
        </p:txBody>
      </p:sp>
      <p:sp>
        <p:nvSpPr>
          <p:cNvPr id="369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0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pic>
        <p:nvPicPr>
          <p:cNvPr id="371" name="Screenshot 2022-02-18 at 16.11.20.png" descr="Screenshot 2022-02-18 at 16.11.20.png"/>
          <p:cNvPicPr>
            <a:picLocks noChangeAspect="1"/>
          </p:cNvPicPr>
          <p:nvPr/>
        </p:nvPicPr>
        <p:blipFill>
          <a:blip r:embed="rId2">
            <a:extLst/>
          </a:blip>
          <a:srcRect l="6684" t="22762" r="14816" b="15819"/>
          <a:stretch>
            <a:fillRect/>
          </a:stretch>
        </p:blipFill>
        <p:spPr>
          <a:xfrm>
            <a:off x="5951200" y="455278"/>
            <a:ext cx="2432595" cy="1224237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Pimentel Gomes (2000)"/>
          <p:cNvSpPr txBox="1"/>
          <p:nvPr/>
        </p:nvSpPr>
        <p:spPr>
          <a:xfrm>
            <a:off x="7092755" y="6141180"/>
            <a:ext cx="1713494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Pimentel Gomes (2000)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375" name="Titel 1"/>
          <p:cNvSpPr txBox="1"/>
          <p:nvPr>
            <p:ph type="title"/>
          </p:nvPr>
        </p:nvSpPr>
        <p:spPr>
          <a:xfrm>
            <a:off x="323849" y="404663"/>
            <a:ext cx="8496301" cy="1224138"/>
          </a:xfrm>
          <a:prstGeom prst="rect">
            <a:avLst/>
          </a:prstGeom>
        </p:spPr>
        <p:txBody>
          <a:bodyPr/>
          <a:lstStyle/>
          <a:p>
            <a:pPr/>
            <a:r>
              <a:t>Framework</a:t>
            </a:r>
          </a:p>
        </p:txBody>
      </p:sp>
      <p:sp>
        <p:nvSpPr>
          <p:cNvPr id="376" name="Inhaltsplatzhalter 2"/>
          <p:cNvSpPr txBox="1"/>
          <p:nvPr>
            <p:ph type="body" idx="1"/>
          </p:nvPr>
        </p:nvSpPr>
        <p:spPr>
          <a:xfrm>
            <a:off x="323849" y="1988840"/>
            <a:ext cx="6335715" cy="4103986"/>
          </a:xfrm>
          <a:prstGeom prst="rect">
            <a:avLst/>
          </a:prstGeom>
        </p:spPr>
        <p:txBody>
          <a:bodyPr/>
          <a:lstStyle/>
          <a:p>
            <a:pPr/>
            <a:r>
              <a:t>#3 Parameter Inference</a:t>
            </a:r>
          </a:p>
          <a:p>
            <a:pPr/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Infer </a:t>
            </a:r>
            <a:r>
              <a:rPr b="1"/>
              <a:t>parameters</a:t>
            </a:r>
            <a:r>
              <a:t> of parametric model wrt. pre-defined fitness function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To explain individual behaviour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To maximise satisfaction probability for a property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Two-dimensional </a:t>
            </a:r>
            <a:r>
              <a:rPr b="1"/>
              <a:t>SMMC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One parameter </a:t>
            </a:r>
            <a14:m>
              <m:oMath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</m:oMath>
            </a14:m>
            <a:r>
              <a:t> and varying population size </a:t>
            </a:r>
            <a14:m>
              <m:oMath>
                <m:r>
                  <a:rPr xmlns:a="http://schemas.openxmlformats.org/drawingml/2006/main" sz="1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Two parameters </a:t>
            </a:r>
            <a14:m>
              <m:oMath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</m:oMath>
            </a14:m>
            <a:r>
              <a:t> 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Model </a:t>
            </a:r>
            <a:r>
              <a:rPr b="1"/>
              <a:t>design</a:t>
            </a:r>
          </a:p>
        </p:txBody>
      </p:sp>
      <p:sp>
        <p:nvSpPr>
          <p:cNvPr id="377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8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pic>
        <p:nvPicPr>
          <p:cNvPr id="379" name="Screenshot 2022-02-18 at 16.18.53.png" descr="Screenshot 2022-02-18 at 16.18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3893" y="245186"/>
            <a:ext cx="1935783" cy="19228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382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  <a:r>
              <a:t>Case Study</a:t>
            </a:r>
          </a:p>
        </p:txBody>
      </p:sp>
      <p:sp>
        <p:nvSpPr>
          <p:cNvPr id="383" name="Inhaltsplatzhalter 2"/>
          <p:cNvSpPr txBox="1"/>
          <p:nvPr>
            <p:ph type="body" sz="half" idx="1"/>
          </p:nvPr>
        </p:nvSpPr>
        <p:spPr>
          <a:xfrm>
            <a:off x="323850" y="1988840"/>
            <a:ext cx="4824216" cy="4103986"/>
          </a:xfrm>
          <a:prstGeom prst="rect">
            <a:avLst/>
          </a:prstGeom>
        </p:spPr>
        <p:txBody>
          <a:bodyPr/>
          <a:lstStyle/>
          <a:p>
            <a:pPr/>
            <a:r>
              <a:t>Case Study: Social feedback in population of honeybees</a:t>
            </a:r>
          </a:p>
          <a:p>
            <a:pPr/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Colony of bees is exposed to a threat: each bee may become aggressive, </a:t>
            </a:r>
            <a:r>
              <a:rPr b="1"/>
              <a:t>sting </a:t>
            </a:r>
            <a:r>
              <a:t>and die, or do nothing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Alarm </a:t>
            </a:r>
            <a:r>
              <a:rPr b="1"/>
              <a:t>pheromone P </a:t>
            </a:r>
            <a:r>
              <a:t>is released during stinging and increases aggressiveness of other bees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What is the mechanism that prevents the colony from becoming extinct? How is the individual bee </a:t>
            </a:r>
            <a:r>
              <a:rPr b="1"/>
              <a:t>influenced</a:t>
            </a:r>
            <a:r>
              <a:t> by the other bees?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Show analyses on three experimental contexts</a:t>
            </a:r>
          </a:p>
        </p:txBody>
      </p:sp>
      <p:sp>
        <p:nvSpPr>
          <p:cNvPr id="384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5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pic>
        <p:nvPicPr>
          <p:cNvPr id="386" name="Grafik 7" descr="Grafik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8064" y="2962239"/>
            <a:ext cx="3606341" cy="2151358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Hajnal (2019)"/>
          <p:cNvSpPr txBox="1"/>
          <p:nvPr/>
        </p:nvSpPr>
        <p:spPr>
          <a:xfrm>
            <a:off x="7812456" y="6148417"/>
            <a:ext cx="1019062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Hajnal (2019)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166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  <a:r>
              <a:t>Background</a:t>
            </a:r>
          </a:p>
        </p:txBody>
      </p:sp>
      <p:sp>
        <p:nvSpPr>
          <p:cNvPr id="167" name="Inhaltsplatzhalter 2"/>
          <p:cNvSpPr txBox="1"/>
          <p:nvPr>
            <p:ph type="body" idx="1"/>
          </p:nvPr>
        </p:nvSpPr>
        <p:spPr>
          <a:xfrm>
            <a:off x="323849" y="1988840"/>
            <a:ext cx="6335715" cy="4103986"/>
          </a:xfrm>
          <a:prstGeom prst="rect">
            <a:avLst/>
          </a:prstGeom>
        </p:spPr>
        <p:txBody>
          <a:bodyPr/>
          <a:lstStyle/>
          <a:p>
            <a:pPr/>
            <a:r>
              <a:t>Combinatorial Explosion</a:t>
            </a:r>
          </a:p>
          <a:p>
            <a:pPr/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State space explosion</a:t>
            </a:r>
            <a:r>
              <a:t> problem in formal verification</a:t>
            </a:r>
          </a:p>
        </p:txBody>
      </p:sp>
      <p:sp>
        <p:nvSpPr>
          <p:cNvPr id="168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9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pic>
        <p:nvPicPr>
          <p:cNvPr id="170" name="Screenshot 2022-02-20 at 14.49.16.png" descr="Screenshot 2022-02-20 at 14.49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5953" y="3835290"/>
            <a:ext cx="860510" cy="1088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Screenshot 2022-02-20 at 14.49.55.png" descr="Screenshot 2022-02-20 at 14.49.5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76781" y="2831100"/>
            <a:ext cx="1029851" cy="3025686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3 possible states"/>
          <p:cNvSpPr txBox="1"/>
          <p:nvPr/>
        </p:nvSpPr>
        <p:spPr>
          <a:xfrm>
            <a:off x="421945" y="5985572"/>
            <a:ext cx="142852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3 possible states</a:t>
            </a:r>
          </a:p>
        </p:txBody>
      </p:sp>
      <p:sp>
        <p:nvSpPr>
          <p:cNvPr id="173" name="9 possible states"/>
          <p:cNvSpPr txBox="1"/>
          <p:nvPr/>
        </p:nvSpPr>
        <p:spPr>
          <a:xfrm>
            <a:off x="2777444" y="5985572"/>
            <a:ext cx="1428525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9 possible states</a:t>
            </a:r>
          </a:p>
        </p:txBody>
      </p:sp>
      <p:sp>
        <p:nvSpPr>
          <p:cNvPr id="174" name="3n possible states"/>
          <p:cNvSpPr txBox="1"/>
          <p:nvPr/>
        </p:nvSpPr>
        <p:spPr>
          <a:xfrm>
            <a:off x="5132942" y="5985572"/>
            <a:ext cx="1494448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3</a:t>
            </a:r>
            <a:r>
              <a:rPr baseline="31999"/>
              <a:t>n</a:t>
            </a:r>
            <a:r>
              <a:t> possible states</a:t>
            </a:r>
          </a:p>
        </p:txBody>
      </p:sp>
      <p:sp>
        <p:nvSpPr>
          <p:cNvPr id="175" name="Line"/>
          <p:cNvSpPr/>
          <p:nvPr/>
        </p:nvSpPr>
        <p:spPr>
          <a:xfrm>
            <a:off x="1756696" y="4369342"/>
            <a:ext cx="1029852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76" name="Line"/>
          <p:cNvSpPr/>
          <p:nvPr/>
        </p:nvSpPr>
        <p:spPr>
          <a:xfrm>
            <a:off x="4196865" y="4379369"/>
            <a:ext cx="1029852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77" name="…"/>
          <p:cNvSpPr txBox="1"/>
          <p:nvPr/>
        </p:nvSpPr>
        <p:spPr>
          <a:xfrm>
            <a:off x="5416949" y="4168612"/>
            <a:ext cx="3327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392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  <a:r>
              <a:t>Case Study</a:t>
            </a:r>
          </a:p>
        </p:txBody>
      </p:sp>
      <p:sp>
        <p:nvSpPr>
          <p:cNvPr id="393" name="Inhaltsplatzhalt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1) Experimental Data</a:t>
            </a:r>
          </a:p>
          <a:p>
            <a:pPr/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Three experiments A, B, C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Bees put into arena with threat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Outcome: number of </a:t>
            </a:r>
            <a:r>
              <a:rPr b="1"/>
              <a:t>stinging bees</a:t>
            </a:r>
            <a:r>
              <a:t>                                               after each trial</a:t>
            </a:r>
          </a:p>
        </p:txBody>
      </p:sp>
      <p:sp>
        <p:nvSpPr>
          <p:cNvPr id="394" name="Foliennummernplatzhalter 5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5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pic>
        <p:nvPicPr>
          <p:cNvPr id="396" name="hist1IAA_all.png" descr="hist1IAA_a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9762" y="1154451"/>
            <a:ext cx="4143107" cy="1381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hist1PO_all.png" descr="hist1PO_a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9762" y="2754037"/>
            <a:ext cx="4143107" cy="1381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hist2_all.png" descr="hist2_al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99762" y="4353624"/>
            <a:ext cx="4143107" cy="1381037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A"/>
          <p:cNvSpPr txBox="1"/>
          <p:nvPr/>
        </p:nvSpPr>
        <p:spPr>
          <a:xfrm>
            <a:off x="4207947" y="1700557"/>
            <a:ext cx="22273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A</a:t>
            </a:r>
          </a:p>
        </p:txBody>
      </p:sp>
      <p:sp>
        <p:nvSpPr>
          <p:cNvPr id="400" name="B"/>
          <p:cNvSpPr txBox="1"/>
          <p:nvPr/>
        </p:nvSpPr>
        <p:spPr>
          <a:xfrm>
            <a:off x="4207947" y="3300143"/>
            <a:ext cx="222732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B</a:t>
            </a:r>
          </a:p>
        </p:txBody>
      </p:sp>
      <p:sp>
        <p:nvSpPr>
          <p:cNvPr id="401" name="C"/>
          <p:cNvSpPr txBox="1"/>
          <p:nvPr/>
        </p:nvSpPr>
        <p:spPr>
          <a:xfrm>
            <a:off x="4207947" y="4899730"/>
            <a:ext cx="232542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404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  <a:r>
              <a:t>Case Study</a:t>
            </a:r>
          </a:p>
        </p:txBody>
      </p:sp>
      <p:sp>
        <p:nvSpPr>
          <p:cNvPr id="405" name="Inhaltsplatzhalter 2"/>
          <p:cNvSpPr txBox="1"/>
          <p:nvPr>
            <p:ph type="body" sz="half" idx="1"/>
          </p:nvPr>
        </p:nvSpPr>
        <p:spPr>
          <a:xfrm>
            <a:off x="323850" y="1988840"/>
            <a:ext cx="4228014" cy="4103986"/>
          </a:xfrm>
          <a:prstGeom prst="rect">
            <a:avLst/>
          </a:prstGeom>
        </p:spPr>
        <p:txBody>
          <a:bodyPr/>
          <a:lstStyle/>
          <a:p>
            <a:pPr/>
            <a:r>
              <a:t>1) Experimental Data</a:t>
            </a:r>
          </a:p>
          <a:p>
            <a:pPr/>
          </a:p>
          <a:p>
            <a:pPr lvl="2" marL="0" indent="0">
              <a:buSzTx/>
              <a:buNone/>
              <a:defRPr b="0">
                <a:solidFill>
                  <a:srgbClr val="000000"/>
                </a:solidFill>
              </a:defRPr>
            </a:pPr>
            <a:r>
              <a:rPr b="1"/>
              <a:t>Predict</a:t>
            </a:r>
            <a:r>
              <a:t> </a:t>
            </a:r>
            <a:r>
              <a:rPr b="1"/>
              <a:t>collective response</a:t>
            </a:r>
            <a:r>
              <a:t> with GPR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Response: number of stinging bees (mean and variance)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Select kernel with smallest MSE according to LOOCV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Predictions</a:t>
            </a:r>
            <a:r>
              <a:t> for population size </a:t>
            </a:r>
            <a14:m>
              <m:oMath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7</m:t>
                </m:r>
              </m:oMath>
            </a14:m>
            <a:r>
              <a:t>: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14:m>
              <m:oMath>
                <m:sSub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μ</m:t>
                    </m:r>
                  </m:e>
                  <m:sub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</m:sSub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7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1.6897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±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0.8753</m:t>
                </m:r>
              </m:oMath>
            </a14:m>
            <a:r>
              <a:t>,                     </a:t>
            </a:r>
            <a14:m>
              <m:oMath>
                <m:sSubSup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e>
                  <m:sub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  <m:sup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7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3.3985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±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1.4113</m:t>
                </m:r>
              </m:oMath>
            </a14:m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14:m>
              <m:oMath>
                <m:sSub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μ</m:t>
                    </m:r>
                  </m:e>
                  <m:sub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sub>
                </m:sSub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7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1.6791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±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0.8362,</m:t>
                </m:r>
              </m:oMath>
            </a14:m>
            <a:r>
              <a:t>  </a:t>
            </a:r>
            <a14:m>
              <m:oMath>
                <m:sSubSup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e>
                  <m:sub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sub>
                  <m:sup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7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2.9536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±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1.3157</m:t>
                </m:r>
              </m:oMath>
            </a14:m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14:m>
              <m:oMath>
                <m:sSub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μ</m:t>
                    </m:r>
                  </m:e>
                  <m:sub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sub>
                </m:sSub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7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1.9841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±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0.5433,</m:t>
                </m:r>
              </m:oMath>
            </a14:m>
            <a:r>
              <a:t>  </a:t>
            </a:r>
            <a14:m>
              <m:oMath>
                <m:sSubSup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e>
                  <m:sub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sub>
                  <m:sup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7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2.9034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±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1.1156</m:t>
                </m:r>
              </m:oMath>
            </a14:m>
          </a:p>
        </p:txBody>
      </p:sp>
      <p:sp>
        <p:nvSpPr>
          <p:cNvPr id="406" name="Foliennummernplatzhalter 5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7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pic>
        <p:nvPicPr>
          <p:cNvPr id="408" name="beesMorgane1PO_mean_posterior_linear.png" descr="beesMorgane1PO_mean_posterior_linea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7114" y="2250068"/>
            <a:ext cx="1939935" cy="969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beesMorgane1PO_var_posterior_linear.png" descr="beesMorgane1PO_var_posterior_linea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4756" y="2250068"/>
            <a:ext cx="1939935" cy="969968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A"/>
          <p:cNvSpPr txBox="1"/>
          <p:nvPr/>
        </p:nvSpPr>
        <p:spPr>
          <a:xfrm>
            <a:off x="4779723" y="2512598"/>
            <a:ext cx="222732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A</a:t>
            </a:r>
          </a:p>
        </p:txBody>
      </p:sp>
      <p:sp>
        <p:nvSpPr>
          <p:cNvPr id="411" name="Mean"/>
          <p:cNvSpPr txBox="1"/>
          <p:nvPr/>
        </p:nvSpPr>
        <p:spPr>
          <a:xfrm>
            <a:off x="5722631" y="1871154"/>
            <a:ext cx="54890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Mean</a:t>
            </a:r>
          </a:p>
        </p:txBody>
      </p:sp>
      <p:sp>
        <p:nvSpPr>
          <p:cNvPr id="412" name="Variance"/>
          <p:cNvSpPr txBox="1"/>
          <p:nvPr/>
        </p:nvSpPr>
        <p:spPr>
          <a:xfrm>
            <a:off x="7618383" y="1871154"/>
            <a:ext cx="79268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Variance</a:t>
            </a:r>
          </a:p>
        </p:txBody>
      </p:sp>
      <p:pic>
        <p:nvPicPr>
          <p:cNvPr id="413" name="beesMorgane1IAA_mean_posterior_linear.png" descr="beesMorgane1IAA_mean_posterior_linea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27114" y="3310126"/>
            <a:ext cx="1939935" cy="969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beesMorgane1IAA_var_posterior_linear.png" descr="beesMorgane1IAA_var_posterior_linea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44756" y="3310126"/>
            <a:ext cx="1939935" cy="969967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B"/>
          <p:cNvSpPr txBox="1"/>
          <p:nvPr/>
        </p:nvSpPr>
        <p:spPr>
          <a:xfrm>
            <a:off x="4779723" y="3650698"/>
            <a:ext cx="22273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B</a:t>
            </a:r>
          </a:p>
        </p:txBody>
      </p:sp>
      <p:pic>
        <p:nvPicPr>
          <p:cNvPr id="416" name="beesMorgane2_mean_posterior_linear.png" descr="beesMorgane2_mean_posterior_linea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27114" y="4370184"/>
            <a:ext cx="1939935" cy="969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beesMorgane2_var_posterior_add_r_l.png" descr="beesMorgane2_var_posterior_add_r_l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44756" y="4370184"/>
            <a:ext cx="1939935" cy="969967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C"/>
          <p:cNvSpPr txBox="1"/>
          <p:nvPr/>
        </p:nvSpPr>
        <p:spPr>
          <a:xfrm>
            <a:off x="4774818" y="4710755"/>
            <a:ext cx="23254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bees_morganeC0.4_posterior.png" descr="bees_morganeC0.4_posteri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0947" y="4373099"/>
            <a:ext cx="1939935" cy="969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bees_morganeC_variation.png" descr="bees_morganeC_varia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53639" y="4374269"/>
            <a:ext cx="1939934" cy="969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bees_morganeB0.6_posterior.png" descr="bees_morganeB0.6_posteri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4756" y="3316801"/>
            <a:ext cx="1939935" cy="969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bees_morganeB_variation.png" descr="bees_morganeB_variati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53639" y="3304101"/>
            <a:ext cx="1939934" cy="969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bees_morganeA_0.4_posterior.png" descr="bees_morganeA_0.4_posterio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44756" y="2256093"/>
            <a:ext cx="1939935" cy="969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bees_morganeA_variation.png" descr="bees_morganeA_variatio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53639" y="2250068"/>
            <a:ext cx="1939934" cy="969968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427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  <a:r>
              <a:t>Case Study</a:t>
            </a:r>
          </a:p>
        </p:txBody>
      </p:sp>
      <p:sp>
        <p:nvSpPr>
          <p:cNvPr id="428" name="Inhaltsplatzhalter 2"/>
          <p:cNvSpPr txBox="1"/>
          <p:nvPr>
            <p:ph type="body" sz="half" idx="1"/>
          </p:nvPr>
        </p:nvSpPr>
        <p:spPr>
          <a:xfrm>
            <a:off x="323850" y="1988840"/>
            <a:ext cx="4228014" cy="4103986"/>
          </a:xfrm>
          <a:prstGeom prst="rect">
            <a:avLst/>
          </a:prstGeom>
        </p:spPr>
        <p:txBody>
          <a:bodyPr/>
          <a:lstStyle/>
          <a:p>
            <a:pPr/>
            <a:r>
              <a:t>1) Experimental Data</a:t>
            </a:r>
          </a:p>
          <a:p>
            <a:pPr/>
          </a:p>
          <a:p>
            <a:pPr lvl="2" marL="0" indent="0">
              <a:buSzTx/>
              <a:buNone/>
              <a:defRPr b="0">
                <a:solidFill>
                  <a:srgbClr val="000000"/>
                </a:solidFill>
              </a:defRPr>
            </a:pPr>
            <a:r>
              <a:rPr b="1"/>
              <a:t>Infer fitness function</a:t>
            </a:r>
            <a:r>
              <a:t> with SMMC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Is there always a certain proportion of the population defending the whole collective?</a:t>
            </a:r>
          </a:p>
          <a:p>
            <a:pPr lvl="2">
              <a:buClr>
                <a:schemeClr val="accent1"/>
              </a:buClr>
              <a:buFont typeface="Arial"/>
              <a:defRPr b="0" i="1">
                <a:solidFill>
                  <a:srgbClr val="000000"/>
                </a:solidFill>
              </a:defRPr>
            </a:pPr>
            <a14:m>
              <m:oMath>
                <m:r>
                  <a:rPr xmlns:a="http://schemas.openxmlformats.org/drawingml/2006/main" sz="2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φ</m:t>
                </m:r>
              </m:oMath>
            </a14:m>
            <a:r>
              <a:t>: at least (100 </a:t>
            </a:r>
            <a14:m>
              <m:oMath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</m:oMath>
            </a14:m>
            <a:r>
              <a:t> t)% of the colony survives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Analyse satisfaction for different </a:t>
            </a:r>
            <a14:m>
              <m:oMath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∈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0,1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over varying population sizes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Find largest </a:t>
            </a:r>
            <a14:m>
              <m:oMath>
                <m:r>
                  <a:rPr xmlns:a="http://schemas.openxmlformats.org/drawingml/2006/main" sz="2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</m:oMath>
            </a14:m>
            <a:r>
              <a:t> with </a:t>
            </a:r>
            <a14:m>
              <m:oMath>
                <m:sSub>
                  <m:e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sub>
                </m:sSub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&lt;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0.1</m:t>
                </m:r>
              </m:oMath>
            </a14:m>
            <a:r>
              <a:t> to get plausible fitness function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Experiment A: at least </a:t>
            </a:r>
            <a:r>
              <a:rPr b="1"/>
              <a:t>40%</a:t>
            </a:r>
            <a:r>
              <a:t> survives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Experiment B: at least </a:t>
            </a:r>
            <a:r>
              <a:rPr b="1"/>
              <a:t>60%</a:t>
            </a:r>
            <a:r>
              <a:t> survives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Experiment C: at least </a:t>
            </a:r>
            <a:r>
              <a:rPr b="1"/>
              <a:t>40%</a:t>
            </a:r>
            <a:r>
              <a:t> survives</a:t>
            </a:r>
          </a:p>
        </p:txBody>
      </p:sp>
      <p:sp>
        <p:nvSpPr>
          <p:cNvPr id="429" name="Foliennummernplatzhalter 5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0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sp>
        <p:nvSpPr>
          <p:cNvPr id="431" name="A"/>
          <p:cNvSpPr txBox="1"/>
          <p:nvPr/>
        </p:nvSpPr>
        <p:spPr>
          <a:xfrm>
            <a:off x="4779723" y="2512598"/>
            <a:ext cx="222732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A</a:t>
            </a:r>
          </a:p>
        </p:txBody>
      </p:sp>
      <p:sp>
        <p:nvSpPr>
          <p:cNvPr id="432" name="Mean"/>
          <p:cNvSpPr txBox="1"/>
          <p:nvPr/>
        </p:nvSpPr>
        <p:spPr>
          <a:xfrm>
            <a:off x="5722631" y="1871154"/>
            <a:ext cx="54890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Mean</a:t>
            </a:r>
          </a:p>
        </p:txBody>
      </p:sp>
      <p:sp>
        <p:nvSpPr>
          <p:cNvPr id="433" name="Variance"/>
          <p:cNvSpPr txBox="1"/>
          <p:nvPr/>
        </p:nvSpPr>
        <p:spPr>
          <a:xfrm>
            <a:off x="7618383" y="1871154"/>
            <a:ext cx="79268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Variance</a:t>
            </a:r>
          </a:p>
        </p:txBody>
      </p:sp>
      <p:sp>
        <p:nvSpPr>
          <p:cNvPr id="434" name="B"/>
          <p:cNvSpPr txBox="1"/>
          <p:nvPr/>
        </p:nvSpPr>
        <p:spPr>
          <a:xfrm>
            <a:off x="4779723" y="3650698"/>
            <a:ext cx="22273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B</a:t>
            </a:r>
          </a:p>
        </p:txBody>
      </p:sp>
      <p:sp>
        <p:nvSpPr>
          <p:cNvPr id="435" name="C"/>
          <p:cNvSpPr txBox="1"/>
          <p:nvPr/>
        </p:nvSpPr>
        <p:spPr>
          <a:xfrm>
            <a:off x="4774818" y="4710755"/>
            <a:ext cx="23254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438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  <a:r>
              <a:t>Case Study</a:t>
            </a:r>
          </a:p>
        </p:txBody>
      </p:sp>
      <p:sp>
        <p:nvSpPr>
          <p:cNvPr id="439" name="Inhaltsplatzhalt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2) Two-Reaction CRN</a:t>
            </a:r>
          </a:p>
          <a:p>
            <a:pPr/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Implemented and simulated using </a:t>
            </a:r>
            <a:r>
              <a:rPr i="1"/>
              <a:t>StochNetV2 </a:t>
            </a:r>
            <a:endParaRPr i="1"/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3 species: Bee, dead Bee, Pheromone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2 reactions: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Stinging</a:t>
            </a:r>
            <a:r>
              <a:t>: </a:t>
            </a:r>
            <a14:m>
              <m:oMath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limUpp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e>
                  <m:lim>
                    <m:sSub>
                      <m:e>
                        <m:r>
                          <a:rPr xmlns:a="http://schemas.openxmlformats.org/drawingml/2006/main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lim>
                </m:limUpp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</m:oMath>
            </a14:m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Pheromone degradation</a:t>
            </a:r>
            <a:r>
              <a:t>: </a:t>
            </a:r>
            <a14:m>
              <m:oMath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limUpp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e>
                  <m:lim>
                    <m:sSub>
                      <m:e>
                        <m:r>
                          <a:rPr xmlns:a="http://schemas.openxmlformats.org/drawingml/2006/main"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lim>
                </m:limUpp>
                <m:r>
                  <m:rPr>
                    <m:sty m:val="p"/>
                  </m:rP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Ø</m:t>
                </m:r>
              </m:oMath>
            </a14:m>
          </a:p>
        </p:txBody>
      </p:sp>
      <p:sp>
        <p:nvSpPr>
          <p:cNvPr id="440" name="Foliennummernplatzhalter 5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1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sp>
        <p:nvSpPr>
          <p:cNvPr id="442" name="Repin (2020)"/>
          <p:cNvSpPr txBox="1"/>
          <p:nvPr/>
        </p:nvSpPr>
        <p:spPr>
          <a:xfrm>
            <a:off x="7856989" y="6150054"/>
            <a:ext cx="98520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Repin (2020)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445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  <a:r>
              <a:t>Case Study</a:t>
            </a:r>
          </a:p>
        </p:txBody>
      </p:sp>
      <p:sp>
        <p:nvSpPr>
          <p:cNvPr id="446" name="Inhaltsplatzhalter 2"/>
          <p:cNvSpPr txBox="1"/>
          <p:nvPr>
            <p:ph type="body" sz="half" idx="1"/>
          </p:nvPr>
        </p:nvSpPr>
        <p:spPr>
          <a:xfrm>
            <a:off x="323850" y="1988840"/>
            <a:ext cx="4228014" cy="4103986"/>
          </a:xfrm>
          <a:prstGeom prst="rect">
            <a:avLst/>
          </a:prstGeom>
        </p:spPr>
        <p:txBody>
          <a:bodyPr/>
          <a:lstStyle/>
          <a:p>
            <a:pPr/>
            <a:r>
              <a:t>2) Two-Reaction CRN</a:t>
            </a:r>
          </a:p>
          <a:p>
            <a:pPr/>
          </a:p>
          <a:p>
            <a:pPr lvl="2" marL="0" indent="0">
              <a:buSzTx/>
              <a:buNone/>
              <a:defRPr b="0">
                <a:solidFill>
                  <a:srgbClr val="000000"/>
                </a:solidFill>
              </a:defRPr>
            </a:pPr>
            <a:r>
              <a:rPr b="1"/>
              <a:t>Predict collective response</a:t>
            </a:r>
            <a:r>
              <a:t> with GPR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Stinging rate </a:t>
            </a:r>
            <a14:m>
              <m:oMath>
                <m:sSub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/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t> and constant pheromone degradation rate </a:t>
            </a:r>
            <a14:m>
              <m:oMath>
                <m:sSub>
                  <m:e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Run CRN 1000 times for 28 population sizes </a:t>
            </a:r>
            <a14:m>
              <m:oMath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∈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15,150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with </a:t>
            </a:r>
            <a14:m>
              <m:oMath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Response: number of stinging bees (mean and variance)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Select kernel with smallest MSE according to LOOCV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Linear trend</a:t>
            </a:r>
            <a:r>
              <a:t> for mean, </a:t>
            </a:r>
            <a:r>
              <a:rPr b="1"/>
              <a:t>unexpected drop</a:t>
            </a:r>
            <a:r>
              <a:t> for variance</a:t>
            </a:r>
          </a:p>
        </p:txBody>
      </p:sp>
      <p:sp>
        <p:nvSpPr>
          <p:cNvPr id="447" name="Foliennummernplatzhalter 5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8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sp>
        <p:nvSpPr>
          <p:cNvPr id="449" name="Variance"/>
          <p:cNvSpPr txBox="1"/>
          <p:nvPr/>
        </p:nvSpPr>
        <p:spPr>
          <a:xfrm>
            <a:off x="6547602" y="3978045"/>
            <a:ext cx="792682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Variance</a:t>
            </a:r>
          </a:p>
        </p:txBody>
      </p:sp>
      <p:pic>
        <p:nvPicPr>
          <p:cNvPr id="450" name="stochnet_mean_posterior_add_r_l.png" descr="stochnet_mean_posterior_add_r_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5837" y="2243932"/>
            <a:ext cx="2776212" cy="1388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stochnet_var_posterior_mult_r_l.png" descr="stochnet_var_posterior_mult_r_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55837" y="4366145"/>
            <a:ext cx="2776212" cy="1388107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Mean"/>
          <p:cNvSpPr txBox="1"/>
          <p:nvPr/>
        </p:nvSpPr>
        <p:spPr>
          <a:xfrm>
            <a:off x="6669492" y="1871154"/>
            <a:ext cx="54890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Mean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bees_stochnet_0.13_posterior.png" descr="bees_stochnet_0.13_posteri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5838" y="4366145"/>
            <a:ext cx="2776211" cy="1388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bees_stochnet_variation.png" descr="bees_stochnet_varia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55838" y="2243932"/>
            <a:ext cx="2776211" cy="1388106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457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  <a:r>
              <a:t>Case Study</a:t>
            </a:r>
          </a:p>
        </p:txBody>
      </p:sp>
      <p:sp>
        <p:nvSpPr>
          <p:cNvPr id="458" name="Inhaltsplatzhalter 2"/>
          <p:cNvSpPr txBox="1"/>
          <p:nvPr>
            <p:ph type="body" sz="half" idx="1"/>
          </p:nvPr>
        </p:nvSpPr>
        <p:spPr>
          <a:xfrm>
            <a:off x="323850" y="1988840"/>
            <a:ext cx="4228014" cy="4103986"/>
          </a:xfrm>
          <a:prstGeom prst="rect">
            <a:avLst/>
          </a:prstGeom>
        </p:spPr>
        <p:txBody>
          <a:bodyPr/>
          <a:lstStyle/>
          <a:p>
            <a:pPr/>
            <a:r>
              <a:t>2) Two-Reaction CRN</a:t>
            </a:r>
          </a:p>
          <a:p>
            <a:pPr/>
          </a:p>
          <a:p>
            <a:pPr lvl="2" marL="0" indent="0">
              <a:buSzTx/>
              <a:buNone/>
              <a:defRPr b="0">
                <a:solidFill>
                  <a:srgbClr val="000000"/>
                </a:solidFill>
              </a:defRPr>
            </a:pPr>
            <a:r>
              <a:rPr b="1"/>
              <a:t>Infer fitness function</a:t>
            </a:r>
            <a:r>
              <a:t> with SMMC</a:t>
            </a:r>
          </a:p>
          <a:p>
            <a:pPr lvl="2">
              <a:buClr>
                <a:schemeClr val="accent1"/>
              </a:buClr>
              <a:buFont typeface="Arial"/>
              <a:defRPr b="0" i="1">
                <a:solidFill>
                  <a:srgbClr val="000000"/>
                </a:solidFill>
              </a:defRPr>
            </a:pPr>
            <a14:m>
              <m:oMath>
                <m:r>
                  <a:rPr xmlns:a="http://schemas.openxmlformats.org/drawingml/2006/main" sz="2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φ</m:t>
                </m:r>
              </m:oMath>
            </a14:m>
            <a:r>
              <a:t>: at least (100 </a:t>
            </a:r>
            <a14:m>
              <m:oMath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</m:oMath>
            </a14:m>
            <a:r>
              <a:t> t)% of the colony survives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Analyse satisfaction for different </a:t>
            </a:r>
            <a14:m>
              <m:oMath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∈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0.09,0.23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over varying population sizes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Find largest </a:t>
            </a:r>
            <a14:m>
              <m:oMath>
                <m:r>
                  <a:rPr xmlns:a="http://schemas.openxmlformats.org/drawingml/2006/main" sz="2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</m:oMath>
            </a14:m>
            <a:r>
              <a:t> with </a:t>
            </a:r>
            <a14:m>
              <m:oMath>
                <m:sSub>
                  <m:e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sub>
                </m:sSub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&lt;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0.1</m:t>
                </m:r>
              </m:oMath>
            </a14:m>
            <a:r>
              <a:t> to get plausible fitness function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At least </a:t>
            </a:r>
            <a:r>
              <a:rPr b="1"/>
              <a:t>13%</a:t>
            </a:r>
            <a:r>
              <a:t> survives</a:t>
            </a:r>
          </a:p>
        </p:txBody>
      </p:sp>
      <p:sp>
        <p:nvSpPr>
          <p:cNvPr id="459" name="Foliennummernplatzhalter 5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0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sp>
        <p:nvSpPr>
          <p:cNvPr id="461" name="SMMC posterior"/>
          <p:cNvSpPr txBox="1"/>
          <p:nvPr/>
        </p:nvSpPr>
        <p:spPr>
          <a:xfrm>
            <a:off x="6249692" y="3914168"/>
            <a:ext cx="1388503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SMMC posterior</a:t>
            </a:r>
          </a:p>
        </p:txBody>
      </p:sp>
      <p:sp>
        <p:nvSpPr>
          <p:cNvPr id="462" name="Coefficient of Variation"/>
          <p:cNvSpPr txBox="1"/>
          <p:nvPr/>
        </p:nvSpPr>
        <p:spPr>
          <a:xfrm>
            <a:off x="6005651" y="1791954"/>
            <a:ext cx="187658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Coefficient of Variation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465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  <a:r>
              <a:t>Case Study</a:t>
            </a:r>
          </a:p>
        </p:txBody>
      </p:sp>
      <p:sp>
        <p:nvSpPr>
          <p:cNvPr id="466" name="Inhaltsplatzhalter 2"/>
          <p:cNvSpPr txBox="1"/>
          <p:nvPr>
            <p:ph type="body" sz="half" idx="1"/>
          </p:nvPr>
        </p:nvSpPr>
        <p:spPr>
          <a:xfrm>
            <a:off x="323850" y="1988840"/>
            <a:ext cx="4228014" cy="4103986"/>
          </a:xfrm>
          <a:prstGeom prst="rect">
            <a:avLst/>
          </a:prstGeom>
        </p:spPr>
        <p:txBody>
          <a:bodyPr/>
          <a:lstStyle/>
          <a:p>
            <a:pPr defTabSz="896111">
              <a:defRPr sz="1568"/>
            </a:pPr>
            <a:r>
              <a:t>2) Two-Reaction CRN</a:t>
            </a:r>
          </a:p>
          <a:p>
            <a:pPr defTabSz="896111">
              <a:defRPr sz="1568"/>
            </a:pPr>
          </a:p>
          <a:p>
            <a:pPr lvl="2" marL="0" indent="0" defTabSz="896111">
              <a:buSzTx/>
              <a:buNone/>
              <a:defRPr b="0" sz="1568">
                <a:solidFill>
                  <a:srgbClr val="000000"/>
                </a:solidFill>
              </a:defRPr>
            </a:pPr>
            <a:r>
              <a:rPr b="1"/>
              <a:t>Find parameter</a:t>
            </a:r>
            <a:r>
              <a:t> with 2-dim. SMMC</a:t>
            </a:r>
          </a:p>
          <a:p>
            <a:pPr lvl="2" marL="317520" indent="-317520" defTabSz="896111">
              <a:buClr>
                <a:schemeClr val="accent1"/>
              </a:buClr>
              <a:buFont typeface="Arial"/>
              <a:defRPr b="0" sz="1568">
                <a:solidFill>
                  <a:srgbClr val="000000"/>
                </a:solidFill>
              </a:defRPr>
            </a:pPr>
            <a:r>
              <a:t>Assume we know that </a:t>
            </a:r>
            <a:r>
              <a:rPr b="1"/>
              <a:t>at least 11% survives</a:t>
            </a:r>
          </a:p>
          <a:p>
            <a:pPr lvl="2" marL="317520" indent="-317520" defTabSz="896111">
              <a:buClr>
                <a:schemeClr val="accent1"/>
              </a:buClr>
              <a:buFont typeface="Arial"/>
              <a:defRPr b="0" sz="1568">
                <a:solidFill>
                  <a:srgbClr val="000000"/>
                </a:solidFill>
              </a:defRPr>
            </a:pPr>
            <a:r>
              <a:t>Find </a:t>
            </a:r>
            <a:r>
              <a:rPr b="1"/>
              <a:t>stinging parameter </a:t>
            </a:r>
            <a14:m>
              <m:oMath>
                <m:sSub>
                  <m:e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 for which fitness function is most robustly satisfied</a:t>
            </a:r>
          </a:p>
          <a:p>
            <a:pPr lvl="2" marL="317520" indent="-317520" defTabSz="896111">
              <a:buClr>
                <a:schemeClr val="accent1"/>
              </a:buClr>
              <a:buFont typeface="Arial"/>
              <a:defRPr b="0" sz="1568">
                <a:solidFill>
                  <a:srgbClr val="000000"/>
                </a:solidFill>
              </a:defRPr>
            </a:pPr>
            <a:r>
              <a:t>For </a:t>
            </a:r>
            <a14:m>
              <m:oMath>
                <m:sSub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, run CRN 1000 times for 15 different rates </a:t>
            </a:r>
            <a14:m>
              <m:oMath>
                <m:sSub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∈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0.01,0.07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and 15 population sizes </a:t>
            </a:r>
            <a14:m>
              <m:oMath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∈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15,85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</a:p>
          <a:p>
            <a:pPr lvl="2" marL="317520" indent="-317520" defTabSz="896111">
              <a:buClr>
                <a:schemeClr val="accent1"/>
              </a:buClr>
              <a:buFont typeface="Arial"/>
              <a:defRPr b="0" sz="1568">
                <a:solidFill>
                  <a:srgbClr val="000000"/>
                </a:solidFill>
              </a:defRPr>
            </a:pPr>
            <a:r>
              <a:t>For each case, compute number of runs satisfying </a:t>
            </a:r>
            <a14:m>
              <m:oMath>
                <m:r>
                  <a:rPr xmlns:a="http://schemas.openxmlformats.org/drawingml/2006/main" sz="2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φ</m:t>
                </m:r>
              </m:oMath>
            </a14:m>
            <a:r>
              <a:t> (at least 11% survives)</a:t>
            </a:r>
          </a:p>
          <a:p>
            <a:pPr lvl="2" marL="317520" indent="-317520" defTabSz="896111">
              <a:buClr>
                <a:schemeClr val="accent1"/>
              </a:buClr>
              <a:buFont typeface="Arial"/>
              <a:defRPr b="0" sz="1568">
                <a:solidFill>
                  <a:srgbClr val="000000"/>
                </a:solidFill>
              </a:defRPr>
            </a:pPr>
          </a:p>
          <a:p>
            <a:pPr lvl="2" marL="317520" indent="-317520" defTabSz="896111">
              <a:buClr>
                <a:schemeClr val="accent1"/>
              </a:buClr>
              <a:buFont typeface="Arial"/>
              <a:defRPr b="0" sz="1568">
                <a:solidFill>
                  <a:srgbClr val="000000"/>
                </a:solidFill>
              </a:defRPr>
            </a:pPr>
            <a:r>
              <a:t>Scaling </a:t>
            </a:r>
            <a14:m>
              <m:oMath>
                <m:sSub>
                  <m:e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 by </a:t>
            </a:r>
            <a14:m>
              <m:oMath>
                <m:r>
                  <a:rPr xmlns:a="http://schemas.openxmlformats.org/drawingml/2006/main" sz="1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t> </a:t>
            </a:r>
            <a:r>
              <a:rPr b="1"/>
              <a:t>could not be enough</a:t>
            </a:r>
            <a:r>
              <a:t> to model desired fitness function</a:t>
            </a:r>
            <a:endParaRPr sz="1600"/>
          </a:p>
        </p:txBody>
      </p:sp>
      <p:sp>
        <p:nvSpPr>
          <p:cNvPr id="467" name="Foliennummernplatzhalter 5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8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sp>
        <p:nvSpPr>
          <p:cNvPr id="469" name="SMMC posterior"/>
          <p:cNvSpPr txBox="1"/>
          <p:nvPr/>
        </p:nvSpPr>
        <p:spPr>
          <a:xfrm>
            <a:off x="6249692" y="3914168"/>
            <a:ext cx="1388503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SMMC posterior</a:t>
            </a:r>
          </a:p>
        </p:txBody>
      </p:sp>
      <p:sp>
        <p:nvSpPr>
          <p:cNvPr id="470" name="Training data"/>
          <p:cNvSpPr txBox="1"/>
          <p:nvPr/>
        </p:nvSpPr>
        <p:spPr>
          <a:xfrm>
            <a:off x="6376270" y="1791954"/>
            <a:ext cx="113534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Training data</a:t>
            </a:r>
          </a:p>
        </p:txBody>
      </p:sp>
      <p:pic>
        <p:nvPicPr>
          <p:cNvPr id="471" name="bees_stochnet2_0.11_training3d.png" descr="bees_stochnet2_0.11_training3d.png"/>
          <p:cNvPicPr>
            <a:picLocks noChangeAspect="1"/>
          </p:cNvPicPr>
          <p:nvPr/>
        </p:nvPicPr>
        <p:blipFill>
          <a:blip r:embed="rId2">
            <a:extLst/>
          </a:blip>
          <a:srcRect l="10161" t="21668" r="14957" b="16260"/>
          <a:stretch>
            <a:fillRect/>
          </a:stretch>
        </p:blipFill>
        <p:spPr>
          <a:xfrm>
            <a:off x="5818207" y="2064419"/>
            <a:ext cx="2251362" cy="1866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crn2.png" descr="crn2.png"/>
          <p:cNvPicPr>
            <a:picLocks noChangeAspect="1"/>
          </p:cNvPicPr>
          <p:nvPr/>
        </p:nvPicPr>
        <p:blipFill>
          <a:blip r:embed="rId3">
            <a:extLst/>
          </a:blip>
          <a:srcRect l="2881" t="8263" r="7976" b="3194"/>
          <a:stretch>
            <a:fillRect/>
          </a:stretch>
        </p:blipFill>
        <p:spPr>
          <a:xfrm>
            <a:off x="5926752" y="4366145"/>
            <a:ext cx="2034398" cy="2020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475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  <a:r>
              <a:t>Case Study</a:t>
            </a:r>
          </a:p>
        </p:txBody>
      </p:sp>
      <p:sp>
        <p:nvSpPr>
          <p:cNvPr id="476" name="Inhaltsplatzhalter 2"/>
          <p:cNvSpPr txBox="1"/>
          <p:nvPr>
            <p:ph type="body" sz="half" idx="1"/>
          </p:nvPr>
        </p:nvSpPr>
        <p:spPr>
          <a:xfrm>
            <a:off x="323850" y="1988840"/>
            <a:ext cx="4530476" cy="4103986"/>
          </a:xfrm>
          <a:prstGeom prst="rect">
            <a:avLst/>
          </a:prstGeom>
        </p:spPr>
        <p:txBody>
          <a:bodyPr/>
          <a:lstStyle/>
          <a:p>
            <a:pPr/>
            <a:r>
              <a:t>3) Parametric DTMC</a:t>
            </a:r>
          </a:p>
          <a:p>
            <a:pPr/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Parametric population DTMC</a:t>
            </a:r>
            <a:r>
              <a:t> to model behaviour of three bees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3 parameters </a:t>
            </a:r>
            <a14:m>
              <m:oMath>
                <m:sSub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q</m:t>
                    </m:r>
                  </m:e>
                  <m:sub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q</m:t>
                    </m:r>
                  </m:e>
                  <m:sub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q</m:t>
                    </m:r>
                  </m:e>
                  <m:sub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4 </a:t>
            </a:r>
            <a:r>
              <a:rPr b="1"/>
              <a:t>BSCCs</a:t>
            </a:r>
            <a:r>
              <a:t> representing final states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0: living bee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1: stinging (dead) bee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Implemented in PRISM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Larger population sizes require new models</a:t>
            </a:r>
          </a:p>
          <a:p>
            <a:pPr lvl="3">
              <a:buClr>
                <a:schemeClr val="accent1"/>
              </a:buClr>
              <a:buFont typeface="Arial"/>
              <a:defRPr b="0" i="1">
                <a:solidFill>
                  <a:srgbClr val="000000"/>
                </a:solidFill>
              </a:defRPr>
            </a:pPr>
            <a:r>
              <a:t>State space explosion</a:t>
            </a:r>
          </a:p>
        </p:txBody>
      </p:sp>
      <p:sp>
        <p:nvSpPr>
          <p:cNvPr id="477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8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sp>
        <p:nvSpPr>
          <p:cNvPr id="479" name="Hajnal (2019)"/>
          <p:cNvSpPr txBox="1"/>
          <p:nvPr/>
        </p:nvSpPr>
        <p:spPr>
          <a:xfrm>
            <a:off x="7855904" y="5828570"/>
            <a:ext cx="1019062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Hajnal (2019)</a:t>
            </a:r>
          </a:p>
        </p:txBody>
      </p:sp>
      <p:pic>
        <p:nvPicPr>
          <p:cNvPr id="480" name="Screenshot 2022-02-19 at 19.46.01.png" descr="Screenshot 2022-02-19 at 19.46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7240" y="2460532"/>
            <a:ext cx="4108777" cy="2389799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Kwiatkowska (2011)"/>
          <p:cNvSpPr txBox="1"/>
          <p:nvPr/>
        </p:nvSpPr>
        <p:spPr>
          <a:xfrm>
            <a:off x="7420559" y="6115299"/>
            <a:ext cx="1456542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Kwiatkowska (2011)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484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  <a:r>
              <a:t>Case Study</a:t>
            </a:r>
          </a:p>
        </p:txBody>
      </p:sp>
      <p:sp>
        <p:nvSpPr>
          <p:cNvPr id="485" name="Inhaltsplatzhalter 2"/>
          <p:cNvSpPr txBox="1"/>
          <p:nvPr>
            <p:ph type="body" sz="half" idx="1"/>
          </p:nvPr>
        </p:nvSpPr>
        <p:spPr>
          <a:xfrm>
            <a:off x="323850" y="1988840"/>
            <a:ext cx="5170291" cy="4103986"/>
          </a:xfrm>
          <a:prstGeom prst="rect">
            <a:avLst/>
          </a:prstGeom>
        </p:spPr>
        <p:txBody>
          <a:bodyPr/>
          <a:lstStyle/>
          <a:p>
            <a:pPr/>
            <a:r>
              <a:t>3) Parametric DTMC</a:t>
            </a:r>
          </a:p>
          <a:p>
            <a:pPr/>
          </a:p>
          <a:p>
            <a:pPr lvl="2" marL="0" indent="0">
              <a:buSzTx/>
              <a:buNone/>
              <a:defRPr b="0">
                <a:solidFill>
                  <a:srgbClr val="000000"/>
                </a:solidFill>
              </a:defRPr>
            </a:pPr>
            <a:r>
              <a:rPr b="1"/>
              <a:t>Find parameter</a:t>
            </a:r>
            <a:r>
              <a:t> with 1-dim. SMMC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How does </a:t>
            </a:r>
            <a:r>
              <a:rPr b="1"/>
              <a:t>value of </a:t>
            </a:r>
            <a14:m>
              <m:oMath>
                <m:sSub>
                  <m:e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q</m:t>
                    </m:r>
                  </m:e>
                  <m:sub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 influence the satisfaction probability of </a:t>
            </a:r>
            <a14:m>
              <m:oMath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φ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:</m:t>
                </m:r>
                <m:sSub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?</m:t>
                    </m:r>
                  </m:sub>
                </m:sSub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0,1,1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Fix </a:t>
            </a:r>
            <a14:m>
              <m:oMath>
                <m:sSub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q</m:t>
                    </m:r>
                  </m:e>
                  <m:sub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0.7,</m:t>
                </m:r>
                <m:sSub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q</m:t>
                    </m:r>
                  </m:e>
                  <m:sub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0.2</m:t>
                </m:r>
              </m:oMath>
            </a14:m>
            <a:r>
              <a:t> 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Simulate DTMC for 15 values of </a:t>
            </a:r>
            <a14:m>
              <m:oMath>
                <m:sSub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q</m:t>
                    </m:r>
                  </m:e>
                  <m:sub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∈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0,1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and generate 50 trajectories for each value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Highest satisfaction probability around </a:t>
            </a:r>
            <a14:m>
              <m:oMath>
                <m:sSub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q</m:t>
                    </m:r>
                  </m:e>
                  <m:sub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0.5</m:t>
                </m:r>
              </m:oMath>
            </a14:m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Probabilistic model checking of 100 values of </a:t>
            </a:r>
            <a14:m>
              <m:oMath>
                <m:sSub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q</m:t>
                    </m:r>
                  </m:e>
                  <m:sub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∈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0,1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confirm result </a:t>
            </a:r>
          </a:p>
        </p:txBody>
      </p:sp>
      <p:sp>
        <p:nvSpPr>
          <p:cNvPr id="486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7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pic>
        <p:nvPicPr>
          <p:cNvPr id="488" name="Screenshot 2022-02-19 at 19.46.01.png" descr="Screenshot 2022-02-19 at 19.46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4525" y="1692688"/>
            <a:ext cx="3095948" cy="1800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prism_bees_posterior_pmc.png" descr="prism_bees_posterior_pmc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1782" y="3984558"/>
            <a:ext cx="3095948" cy="1547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492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  <a:r>
              <a:t>Case Study</a:t>
            </a:r>
          </a:p>
        </p:txBody>
      </p:sp>
      <p:sp>
        <p:nvSpPr>
          <p:cNvPr id="493" name="Inhaltsplatzhalter 2"/>
          <p:cNvSpPr txBox="1"/>
          <p:nvPr>
            <p:ph type="body" sz="half" idx="1"/>
          </p:nvPr>
        </p:nvSpPr>
        <p:spPr>
          <a:xfrm>
            <a:off x="323850" y="1988840"/>
            <a:ext cx="5170291" cy="4103986"/>
          </a:xfrm>
          <a:prstGeom prst="rect">
            <a:avLst/>
          </a:prstGeom>
        </p:spPr>
        <p:txBody>
          <a:bodyPr/>
          <a:lstStyle/>
          <a:p>
            <a:pPr/>
            <a:r>
              <a:t>3) Parametric DTMC</a:t>
            </a:r>
          </a:p>
          <a:p>
            <a:pPr/>
          </a:p>
          <a:p>
            <a:pPr lvl="2" marL="0" indent="0">
              <a:buSzTx/>
              <a:buNone/>
              <a:defRPr b="0">
                <a:solidFill>
                  <a:srgbClr val="000000"/>
                </a:solidFill>
              </a:defRPr>
            </a:pPr>
            <a:r>
              <a:rPr b="1"/>
              <a:t>Find parameters</a:t>
            </a:r>
            <a:r>
              <a:t> with 2-dim. SMMC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Infer </a:t>
            </a:r>
            <a14:m>
              <m:oMath>
                <m:sSub>
                  <m:e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q</m:t>
                    </m:r>
                  </m:e>
                  <m:sub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rPr b="1"/>
              <a:t> and </a:t>
            </a:r>
            <a14:m>
              <m:oMath>
                <m:sSub>
                  <m:e>
                    <m:r>
                      <a:rPr xmlns:a="http://schemas.openxmlformats.org/drawingml/2006/mai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q</m:t>
                    </m:r>
                  </m:e>
                  <m:sub>
                    <m:r>
                      <a:rPr xmlns:a="http://schemas.openxmlformats.org/drawingml/2006/mai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rPr b="1"/>
              <a:t> </a:t>
            </a:r>
            <a:r>
              <a:t>such that satisfaction probability of </a:t>
            </a:r>
            <a14:m>
              <m:oMath>
                <m:r>
                  <a:rPr xmlns:a="http://schemas.openxmlformats.org/drawingml/2006/main" sz="2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φ</m:t>
                </m:r>
              </m:oMath>
            </a14:m>
            <a:r>
              <a:t> is </a:t>
            </a:r>
            <a:r>
              <a:rPr b="1"/>
              <a:t>maximised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Fix </a:t>
            </a:r>
            <a14:m>
              <m:oMath>
                <m:sSub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q</m:t>
                    </m:r>
                  </m:e>
                  <m:sub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0.2</m:t>
                </m:r>
              </m:oMath>
            </a14:m>
            <a:r>
              <a:t> 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Simulate DTMC for 10 values of </a:t>
            </a:r>
            <a14:m>
              <m:oMath>
                <m:sSub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q</m:t>
                    </m:r>
                  </m:e>
                  <m:sub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∈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0.1,1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q</m:t>
                    </m:r>
                  </m:e>
                  <m:sub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∈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0.1,1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and generate 50 trajectories for each combination of values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Highest satisfaction probability around </a:t>
            </a:r>
            <a14:m>
              <m:oMath>
                <m:sSub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q</m:t>
                    </m:r>
                  </m:e>
                  <m:sub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0.43</m:t>
                </m:r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q</m:t>
                    </m:r>
                  </m:e>
                  <m:sub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0.91</m:t>
                </m:r>
              </m:oMath>
            </a14:m>
          </a:p>
        </p:txBody>
      </p:sp>
      <p:sp>
        <p:nvSpPr>
          <p:cNvPr id="494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5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pic>
        <p:nvPicPr>
          <p:cNvPr id="496" name="prism_bees2_training3d.png" descr="prism_bees2_training3d.png"/>
          <p:cNvPicPr>
            <a:picLocks noChangeAspect="1"/>
          </p:cNvPicPr>
          <p:nvPr/>
        </p:nvPicPr>
        <p:blipFill>
          <a:blip r:embed="rId2">
            <a:extLst/>
          </a:blip>
          <a:srcRect l="13950" t="22661" r="13950" b="15274"/>
          <a:stretch>
            <a:fillRect/>
          </a:stretch>
        </p:blipFill>
        <p:spPr>
          <a:xfrm>
            <a:off x="6446075" y="1868116"/>
            <a:ext cx="2015736" cy="1735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prism_bees2_posteriorCont.png" descr="prism_bees2_posteriorCont.png"/>
          <p:cNvPicPr>
            <a:picLocks noChangeAspect="1"/>
          </p:cNvPicPr>
          <p:nvPr/>
        </p:nvPicPr>
        <p:blipFill>
          <a:blip r:embed="rId3">
            <a:extLst/>
          </a:blip>
          <a:srcRect l="0" t="7411" r="7277" b="0"/>
          <a:stretch>
            <a:fillRect/>
          </a:stretch>
        </p:blipFill>
        <p:spPr>
          <a:xfrm>
            <a:off x="6286149" y="3842570"/>
            <a:ext cx="2077625" cy="2074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182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  <a:r>
              <a:t>Background</a:t>
            </a:r>
          </a:p>
        </p:txBody>
      </p:sp>
      <p:sp>
        <p:nvSpPr>
          <p:cNvPr id="183" name="Inhaltsplatzhalter 2"/>
          <p:cNvSpPr txBox="1"/>
          <p:nvPr>
            <p:ph type="body" idx="1"/>
          </p:nvPr>
        </p:nvSpPr>
        <p:spPr>
          <a:xfrm>
            <a:off x="323849" y="1988840"/>
            <a:ext cx="6335715" cy="4103986"/>
          </a:xfrm>
          <a:prstGeom prst="rect">
            <a:avLst/>
          </a:prstGeom>
        </p:spPr>
        <p:txBody>
          <a:bodyPr/>
          <a:lstStyle/>
          <a:p>
            <a:pPr/>
            <a:r>
              <a:t>Modelling Biological Collectives</a:t>
            </a:r>
          </a:p>
          <a:p>
            <a:pPr/>
          </a:p>
          <a:p>
            <a:pPr lvl="2" marL="0" indent="0">
              <a:buSzTx/>
              <a:buNone/>
              <a:defRPr b="0">
                <a:solidFill>
                  <a:srgbClr val="000000"/>
                </a:solidFill>
              </a:defRPr>
            </a:pPr>
            <a:r>
              <a:t>Goal: Find method that is</a:t>
            </a:r>
          </a:p>
          <a:p>
            <a:pPr lvl="2">
              <a:buClr>
                <a:schemeClr val="accent1"/>
              </a:buClr>
              <a:buFont typeface="Arial"/>
              <a:defRPr>
                <a:solidFill>
                  <a:srgbClr val="000000"/>
                </a:solidFill>
              </a:defRPr>
            </a:pPr>
            <a:r>
              <a:t>flexible</a:t>
            </a:r>
            <a:r>
              <a:rPr b="0"/>
              <a:t>: widespread use</a:t>
            </a:r>
            <a:endParaRPr b="0"/>
          </a:p>
          <a:p>
            <a:pPr lvl="2">
              <a:buClr>
                <a:schemeClr val="accent1"/>
              </a:buClr>
              <a:buFont typeface="Arial"/>
              <a:defRPr>
                <a:solidFill>
                  <a:srgbClr val="000000"/>
                </a:solidFill>
              </a:defRPr>
            </a:pPr>
            <a:r>
              <a:t>data-efficient</a:t>
            </a:r>
            <a:r>
              <a:rPr b="0"/>
              <a:t>: dealing with scarce data</a:t>
            </a:r>
            <a:endParaRPr b="0"/>
          </a:p>
          <a:p>
            <a:pPr lvl="2">
              <a:buClr>
                <a:schemeClr val="accent1"/>
              </a:buClr>
              <a:buFont typeface="Arial"/>
              <a:defRPr>
                <a:solidFill>
                  <a:srgbClr val="000000"/>
                </a:solidFill>
              </a:defRPr>
            </a:pPr>
            <a:r>
              <a:t>scalable</a:t>
            </a:r>
            <a:r>
              <a:rPr b="0"/>
              <a:t>: analyses for larger colony sizes</a:t>
            </a:r>
            <a:endParaRPr b="0"/>
          </a:p>
          <a:p>
            <a:pPr lvl="2">
              <a:buClr>
                <a:schemeClr val="accent1"/>
              </a:buClr>
              <a:buFont typeface="Arial"/>
              <a:defRPr>
                <a:solidFill>
                  <a:srgbClr val="000000"/>
                </a:solidFill>
              </a:defRPr>
            </a:pPr>
            <a:endParaRPr b="0"/>
          </a:p>
          <a:p>
            <a:pPr lvl="2" marL="0" indent="0">
              <a:buSzTx/>
              <a:buNone/>
              <a:defRPr>
                <a:solidFill>
                  <a:srgbClr val="000000"/>
                </a:solidFill>
              </a:defRPr>
            </a:pPr>
            <a:r>
              <a:t>Gaussian Processes</a:t>
            </a:r>
          </a:p>
          <a:p>
            <a:pPr lvl="1" marL="323999" indent="-323999">
              <a:buClr>
                <a:schemeClr val="accent1"/>
              </a:buClr>
              <a:buSzPct val="100000"/>
              <a:buFont typeface="Arial"/>
              <a:buChar char="−"/>
              <a:defRPr>
                <a:solidFill>
                  <a:srgbClr val="000000"/>
                </a:solidFill>
              </a:defRPr>
            </a:pPr>
            <a:r>
              <a:rPr b="0"/>
              <a:t>Innovative </a:t>
            </a:r>
            <a:r>
              <a:t>Bayesian</a:t>
            </a:r>
            <a:r>
              <a:rPr b="0"/>
              <a:t> approach in Machine Learning to learn unknown functions</a:t>
            </a:r>
            <a:endParaRPr b="0"/>
          </a:p>
          <a:p>
            <a:pPr lvl="1" marL="323999" indent="-323999">
              <a:buClr>
                <a:schemeClr val="accent1"/>
              </a:buClr>
              <a:buSzPct val="100000"/>
              <a:buFont typeface="Arial"/>
              <a:buChar char="−"/>
              <a:defRPr>
                <a:solidFill>
                  <a:srgbClr val="000000"/>
                </a:solidFill>
              </a:defRPr>
            </a:pPr>
            <a:r>
              <a:rPr b="0"/>
              <a:t>Involves quantification of </a:t>
            </a:r>
            <a:r>
              <a:t>uncertainty</a:t>
            </a:r>
            <a:endParaRPr b="0"/>
          </a:p>
          <a:p>
            <a:pPr lvl="1" marL="323999" indent="-323999">
              <a:buClr>
                <a:schemeClr val="accent1"/>
              </a:buClr>
              <a:buSzPct val="100000"/>
              <a:buFont typeface="Arial"/>
              <a:buChar char="−"/>
              <a:defRPr>
                <a:solidFill>
                  <a:srgbClr val="000000"/>
                </a:solidFill>
              </a:defRPr>
            </a:pPr>
            <a:endParaRPr b="0"/>
          </a:p>
          <a:p>
            <a:pPr lvl="1">
              <a:defRPr b="0">
                <a:solidFill>
                  <a:srgbClr val="000000"/>
                </a:solidFill>
              </a:defRPr>
            </a:pP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Combine formal verification with Gaussian Processes </a:t>
            </a:r>
          </a:p>
        </p:txBody>
      </p:sp>
      <p:sp>
        <p:nvSpPr>
          <p:cNvPr id="184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5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500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  <a:r>
              <a:t>Discussion</a:t>
            </a:r>
          </a:p>
        </p:txBody>
      </p:sp>
      <p:sp>
        <p:nvSpPr>
          <p:cNvPr id="501" name="Inhaltsplatzhalter 2"/>
          <p:cNvSpPr txBox="1"/>
          <p:nvPr>
            <p:ph type="body" idx="1"/>
          </p:nvPr>
        </p:nvSpPr>
        <p:spPr>
          <a:xfrm>
            <a:off x="323850" y="1988840"/>
            <a:ext cx="6696422" cy="4103986"/>
          </a:xfrm>
          <a:prstGeom prst="rect">
            <a:avLst/>
          </a:prstGeom>
        </p:spPr>
        <p:txBody>
          <a:bodyPr/>
          <a:lstStyle/>
          <a:p>
            <a:pPr lvl="2" marL="0" indent="0">
              <a:buSzTx/>
              <a:buNone/>
            </a:pPr>
            <a:r>
              <a:t>Conclusions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>
                <a:solidFill>
                  <a:srgbClr val="000000"/>
                </a:solidFill>
              </a:defRPr>
            </a:pPr>
            <a:r>
              <a:t>Prediction of collective response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Validation shows good results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No need for new experiments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>
                <a:solidFill>
                  <a:srgbClr val="000000"/>
                </a:solidFill>
              </a:defRPr>
            </a:pPr>
            <a:r>
              <a:t>Inference of fitness function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Smooth satisfaction function over uncertain parameter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Coefficient of variation provides estimate to select most plausible fitness function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>
                <a:solidFill>
                  <a:srgbClr val="000000"/>
                </a:solidFill>
              </a:defRPr>
            </a:pPr>
            <a:r>
              <a:t>Parameter inference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Find parameter to get stable satisfaction probabilities across population sizes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Design model to satisfy property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exhibit desired behaviour</a:t>
            </a:r>
          </a:p>
        </p:txBody>
      </p:sp>
      <p:sp>
        <p:nvSpPr>
          <p:cNvPr id="502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3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508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  <a:r>
              <a:t>Discussion</a:t>
            </a:r>
          </a:p>
        </p:txBody>
      </p:sp>
      <p:sp>
        <p:nvSpPr>
          <p:cNvPr id="509" name="Inhaltsplatzhalter 2"/>
          <p:cNvSpPr txBox="1"/>
          <p:nvPr>
            <p:ph type="body" idx="1"/>
          </p:nvPr>
        </p:nvSpPr>
        <p:spPr>
          <a:xfrm>
            <a:off x="323850" y="1988840"/>
            <a:ext cx="6696422" cy="4103986"/>
          </a:xfrm>
          <a:prstGeom prst="rect">
            <a:avLst/>
          </a:prstGeom>
        </p:spPr>
        <p:txBody>
          <a:bodyPr/>
          <a:lstStyle/>
          <a:p>
            <a:pPr lvl="2" marL="0" indent="0">
              <a:buSzTx/>
              <a:buNone/>
            </a:pPr>
            <a:r>
              <a:t>Conclusions</a:t>
            </a:r>
          </a:p>
          <a:p>
            <a:pPr lvl="2" marL="0" indent="0">
              <a:buSzTx/>
              <a:buNone/>
            </a:pPr>
          </a:p>
          <a:p>
            <a:pPr lvl="2">
              <a:buClr>
                <a:schemeClr val="accent1"/>
              </a:buClr>
              <a:buFont typeface="Arial"/>
              <a:defRPr>
                <a:solidFill>
                  <a:srgbClr val="000000"/>
                </a:solidFill>
              </a:defRPr>
            </a:pPr>
            <a:r>
              <a:t>GPR/GPC </a:t>
            </a:r>
            <a:r>
              <a:rPr b="0"/>
              <a:t>is powerful to make </a:t>
            </a:r>
            <a:r>
              <a:t>predictions</a:t>
            </a:r>
            <a:r>
              <a:rPr b="0"/>
              <a:t> &amp; quantify </a:t>
            </a:r>
            <a:r>
              <a:t>uncertainty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Combining </a:t>
            </a:r>
            <a:r>
              <a:rPr b="1"/>
              <a:t>Formal Methods</a:t>
            </a:r>
            <a:r>
              <a:t> with </a:t>
            </a:r>
            <a:r>
              <a:rPr b="1"/>
              <a:t>Machine Learning </a:t>
            </a:r>
            <a:r>
              <a:t>seems promising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SMMC</a:t>
            </a:r>
            <a:r>
              <a:t> </a:t>
            </a:r>
            <a:r>
              <a:rPr b="1"/>
              <a:t>faster</a:t>
            </a:r>
            <a:r>
              <a:t> and more </a:t>
            </a:r>
            <a:r>
              <a:rPr b="1"/>
              <a:t>accurate</a:t>
            </a:r>
            <a:r>
              <a:t> than standard statistical model checking tools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Reliable results for </a:t>
            </a:r>
            <a:r>
              <a:rPr b="1"/>
              <a:t>scarce data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>
                <a:solidFill>
                  <a:srgbClr val="000000"/>
                </a:solidFill>
              </a:defRPr>
            </a:pPr>
            <a:r>
              <a:t>Wide applicability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Different contexts (data, model)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Different research questions</a:t>
            </a:r>
          </a:p>
          <a:p>
            <a:pPr lvl="4">
              <a:buClr>
                <a:schemeClr val="accent1"/>
              </a:buClr>
              <a:buFont typeface="Arial"/>
              <a:buChar char="−"/>
              <a:defRPr b="0">
                <a:solidFill>
                  <a:srgbClr val="000000"/>
                </a:solidFill>
              </a:defRPr>
            </a:pPr>
            <a:r>
              <a:t>Apply GPR to any measurable entity</a:t>
            </a:r>
          </a:p>
          <a:p>
            <a:pPr lvl="4">
              <a:buClr>
                <a:schemeClr val="accent1"/>
              </a:buClr>
              <a:buFont typeface="Arial"/>
              <a:buChar char="−"/>
              <a:defRPr b="0">
                <a:solidFill>
                  <a:srgbClr val="000000"/>
                </a:solidFill>
              </a:defRPr>
            </a:pPr>
            <a:r>
              <a:t>Apply SMMC to any verifiable property </a:t>
            </a:r>
          </a:p>
        </p:txBody>
      </p:sp>
      <p:sp>
        <p:nvSpPr>
          <p:cNvPr id="510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1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516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  <a:r>
              <a:t>Discussion</a:t>
            </a:r>
          </a:p>
        </p:txBody>
      </p:sp>
      <p:sp>
        <p:nvSpPr>
          <p:cNvPr id="517" name="Inhaltsplatzhalter 2"/>
          <p:cNvSpPr txBox="1"/>
          <p:nvPr>
            <p:ph type="body" idx="1"/>
          </p:nvPr>
        </p:nvSpPr>
        <p:spPr>
          <a:xfrm>
            <a:off x="323850" y="1988840"/>
            <a:ext cx="6696422" cy="4103986"/>
          </a:xfrm>
          <a:prstGeom prst="rect">
            <a:avLst/>
          </a:prstGeom>
        </p:spPr>
        <p:txBody>
          <a:bodyPr/>
          <a:lstStyle/>
          <a:p>
            <a:pPr lvl="2" marL="0" indent="0">
              <a:buSzTx/>
              <a:buNone/>
            </a:pPr>
            <a:r>
              <a:t>Limitations</a:t>
            </a:r>
          </a:p>
          <a:p>
            <a:pPr lvl="2" marL="0" indent="0">
              <a:buSzTx/>
              <a:buNone/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Restricted interpretation</a:t>
            </a:r>
            <a:r>
              <a:t> for predicting mean and variance of histogram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Collect </a:t>
            </a:r>
            <a:r>
              <a:rPr b="1"/>
              <a:t>more data</a:t>
            </a:r>
            <a:r>
              <a:t> to get better results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Predictions outside the range of parameters are difficult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No guarantee</a:t>
            </a:r>
            <a:r>
              <a:t> that Expectation Propagation converges</a:t>
            </a:r>
          </a:p>
          <a:p>
            <a:pPr lvl="3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Optimise hyperparameters in SMMC</a:t>
            </a:r>
          </a:p>
        </p:txBody>
      </p:sp>
      <p:sp>
        <p:nvSpPr>
          <p:cNvPr id="518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9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524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  <a:r>
              <a:t>Discussion</a:t>
            </a:r>
          </a:p>
        </p:txBody>
      </p:sp>
      <p:sp>
        <p:nvSpPr>
          <p:cNvPr id="525" name="Inhaltsplatzhalter 2"/>
          <p:cNvSpPr txBox="1"/>
          <p:nvPr>
            <p:ph type="body" idx="1"/>
          </p:nvPr>
        </p:nvSpPr>
        <p:spPr>
          <a:xfrm>
            <a:off x="323850" y="1988840"/>
            <a:ext cx="6696422" cy="4103986"/>
          </a:xfrm>
          <a:prstGeom prst="rect">
            <a:avLst/>
          </a:prstGeom>
        </p:spPr>
        <p:txBody>
          <a:bodyPr/>
          <a:lstStyle/>
          <a:p>
            <a:pPr lvl="2" marL="0" indent="0">
              <a:buSzTx/>
              <a:buNone/>
            </a:pPr>
            <a:r>
              <a:t>Future Work</a:t>
            </a:r>
          </a:p>
          <a:p>
            <a:pPr lvl="2" marL="0" indent="0">
              <a:buSzTx/>
              <a:buNone/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Introduce </a:t>
            </a:r>
            <a:r>
              <a:rPr b="1"/>
              <a:t>weighing factor</a:t>
            </a:r>
            <a:r>
              <a:t> for more/less relevant value ranges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t>Improve </a:t>
            </a:r>
            <a:r>
              <a:rPr b="1"/>
              <a:t>automatic learning</a:t>
            </a:r>
            <a:r>
              <a:t> of parameters of the model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Learn fitness function</a:t>
            </a:r>
            <a:r>
              <a:t> from data</a:t>
            </a: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</a:p>
          <a:p>
            <a:pPr lvl="2">
              <a:buClr>
                <a:schemeClr val="accent1"/>
              </a:buClr>
              <a:buFont typeface="Arial"/>
              <a:defRPr b="0">
                <a:solidFill>
                  <a:srgbClr val="000000"/>
                </a:solidFill>
              </a:defRPr>
            </a:pPr>
            <a:r>
              <a:rPr b="1"/>
              <a:t>Learn structure</a:t>
            </a:r>
            <a:r>
              <a:t> of the model from data</a:t>
            </a:r>
          </a:p>
        </p:txBody>
      </p:sp>
      <p:sp>
        <p:nvSpPr>
          <p:cNvPr id="526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7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Fußzeilenplatzhalter 3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532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533" name="Inhaltsplatzhalter 2"/>
          <p:cNvSpPr txBox="1"/>
          <p:nvPr>
            <p:ph type="body" idx="1"/>
          </p:nvPr>
        </p:nvSpPr>
        <p:spPr>
          <a:xfrm>
            <a:off x="323850" y="1988840"/>
            <a:ext cx="8136581" cy="4103986"/>
          </a:xfrm>
          <a:prstGeom prst="rect">
            <a:avLst/>
          </a:prstGeom>
        </p:spPr>
        <p:txBody>
          <a:bodyPr/>
          <a:lstStyle/>
          <a:p>
            <a:pPr defTabSz="896111">
              <a:defRPr b="0" sz="1372">
                <a:solidFill>
                  <a:srgbClr val="000000"/>
                </a:solidFill>
              </a:defRPr>
            </a:pPr>
            <a:r>
              <a:t>Luca Bortolussi, Dimitrios Milios, and Guido Sanguinetti. Smoothed model checking for uncertain continuous-time Markov chains. Information and Computation, 247:235–253, 2016.</a:t>
            </a:r>
            <a:br/>
          </a:p>
          <a:p>
            <a:pPr defTabSz="896111">
              <a:defRPr b="0" sz="1372">
                <a:solidFill>
                  <a:srgbClr val="000000"/>
                </a:solidFill>
              </a:defRPr>
            </a:pPr>
            <a:r>
              <a:t>Matej Hajnal, Morgane Nouvian, David Šafranek, and Tatjana Petrov. Data- Informed Parameter Synthesis for Population Markov Chains. In International Workshop on Hybrid Systems Biology, pages 147–164, Cham, 2019. Springer. doi: 10.1007/978-3-030-28042-0_10.</a:t>
            </a:r>
          </a:p>
          <a:p>
            <a:pPr defTabSz="896111">
              <a:defRPr b="0" sz="1372">
                <a:solidFill>
                  <a:srgbClr val="000000"/>
                </a:solidFill>
              </a:defRPr>
            </a:pPr>
          </a:p>
          <a:p>
            <a:pPr defTabSz="896111">
              <a:defRPr b="0" sz="1372">
                <a:solidFill>
                  <a:srgbClr val="000000"/>
                </a:solidFill>
              </a:defRPr>
            </a:pPr>
            <a:r>
              <a:t>Marta Kwiatkowska, Gethin Norman, and David Parker. PRISM 4.0: Verification of probabilistic real-time systems. In International conference on computer aided verification, pages 585–591, Berlin, Heidelberg, 2011. Springer.</a:t>
            </a:r>
          </a:p>
          <a:p>
            <a:pPr defTabSz="896111">
              <a:defRPr b="0" sz="1372">
                <a:solidFill>
                  <a:srgbClr val="000000"/>
                </a:solidFill>
              </a:defRPr>
            </a:pPr>
          </a:p>
          <a:p>
            <a:pPr defTabSz="896111">
              <a:defRPr b="0" sz="1372">
                <a:solidFill>
                  <a:srgbClr val="000000"/>
                </a:solidFill>
              </a:defRPr>
            </a:pPr>
            <a:r>
              <a:t>Frederico Pimentel Gomes. Curso de estatística experimental. Nobel, Sao Paulo, 13 edition, 2000.</a:t>
            </a:r>
            <a:br/>
          </a:p>
          <a:p>
            <a:pPr defTabSz="896111">
              <a:defRPr b="0" sz="1372">
                <a:solidFill>
                  <a:srgbClr val="000000"/>
                </a:solidFill>
              </a:defRPr>
            </a:pPr>
            <a:r>
              <a:t>Denis Repin, Nhat-Huy Phung, and Tatjana Petrov. StochNetV2: A Tool for Automated Deep Abstractions for Stochastic Reaction Networks. In International Conference on Quantitative Evaluation of Systems, pages 27–32, Cham, 2020. Springer.</a:t>
            </a:r>
            <a:br/>
          </a:p>
          <a:p>
            <a:pPr defTabSz="896111">
              <a:defRPr b="0" sz="1372">
                <a:solidFill>
                  <a:srgbClr val="000000"/>
                </a:solidFill>
              </a:defRPr>
            </a:pPr>
            <a:r>
              <a:t>Carl Edward Rasmussen and Christopher K. I. Williams. Gaussian processes for machine learning, volume 2 of 3. MIT Press, Cambridge, MA, 2006.</a:t>
            </a:r>
          </a:p>
        </p:txBody>
      </p:sp>
      <p:sp>
        <p:nvSpPr>
          <p:cNvPr id="534" name="Foliennummernplatzhalter 4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5" name="Datumsplatzhalter 5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Fußzeilenplatzhalter 3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538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9" name="Inhaltsplatzhalter 2"/>
          <p:cNvSpPr txBox="1"/>
          <p:nvPr>
            <p:ph type="body" idx="1"/>
          </p:nvPr>
        </p:nvSpPr>
        <p:spPr>
          <a:xfrm>
            <a:off x="323849" y="1988840"/>
            <a:ext cx="6335715" cy="410398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0" name="Foliennummernplatzhalter 4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1" name="Datumsplatzhalter 5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190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  <a:r>
              <a:t>Research Questions</a:t>
            </a:r>
          </a:p>
        </p:txBody>
      </p:sp>
      <p:sp>
        <p:nvSpPr>
          <p:cNvPr id="191" name="Inhaltsplatzhalter 2"/>
          <p:cNvSpPr txBox="1"/>
          <p:nvPr>
            <p:ph type="body" idx="1"/>
          </p:nvPr>
        </p:nvSpPr>
        <p:spPr>
          <a:xfrm>
            <a:off x="323849" y="1988840"/>
            <a:ext cx="6335715" cy="4103986"/>
          </a:xfrm>
          <a:prstGeom prst="rect">
            <a:avLst/>
          </a:prstGeom>
        </p:spPr>
        <p:txBody>
          <a:bodyPr/>
          <a:lstStyle/>
          <a:p>
            <a:pPr/>
            <a:r>
              <a:t>#1 What is the collective response?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 lvl="1">
              <a:defRPr b="0">
                <a:solidFill>
                  <a:srgbClr val="000000"/>
                </a:solidFill>
              </a:defRPr>
            </a:pP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b="1"/>
              <a:t>Predict</a:t>
            </a:r>
            <a:r>
              <a:t> the behaviour of populations of different sizes</a:t>
            </a:r>
          </a:p>
          <a:p>
            <a:pPr/>
            <a:endParaRPr b="0">
              <a:solidFill>
                <a:srgbClr val="000000"/>
              </a:solidFill>
            </a:endParaRPr>
          </a:p>
        </p:txBody>
      </p:sp>
      <p:sp>
        <p:nvSpPr>
          <p:cNvPr id="192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3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pic>
        <p:nvPicPr>
          <p:cNvPr id="194" name="Screenshot 2022-02-18 at 16.00.56.png" descr="Screenshot 2022-02-18 at 16.00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9894" y="2323164"/>
            <a:ext cx="2941688" cy="18921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197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  <a:r>
              <a:t>Research Questions</a:t>
            </a:r>
          </a:p>
        </p:txBody>
      </p:sp>
      <p:sp>
        <p:nvSpPr>
          <p:cNvPr id="198" name="Inhaltsplatzhalter 2"/>
          <p:cNvSpPr txBox="1"/>
          <p:nvPr>
            <p:ph type="body" idx="1"/>
          </p:nvPr>
        </p:nvSpPr>
        <p:spPr>
          <a:xfrm>
            <a:off x="323849" y="1988840"/>
            <a:ext cx="6335715" cy="4103986"/>
          </a:xfrm>
          <a:prstGeom prst="rect">
            <a:avLst/>
          </a:prstGeom>
        </p:spPr>
        <p:txBody>
          <a:bodyPr/>
          <a:lstStyle/>
          <a:p>
            <a:pPr/>
            <a:r>
              <a:t>#2 What is the fitness function the collective tries to optimise? 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 lvl="2" marL="0" indent="0">
              <a:buSzTx/>
              <a:buNone/>
              <a:defRPr b="0">
                <a:solidFill>
                  <a:srgbClr val="000000"/>
                </a:solidFill>
              </a:defRPr>
            </a:pP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Find a </a:t>
            </a:r>
            <a:r>
              <a:rPr b="1"/>
              <a:t>pattern</a:t>
            </a:r>
            <a:r>
              <a:t> of behavioural responses over populations of different sizes</a:t>
            </a:r>
          </a:p>
          <a:p>
            <a:pPr lvl="2" marL="0" indent="0">
              <a:buSzTx/>
              <a:buNone/>
              <a:defRPr b="0">
                <a:solidFill>
                  <a:srgbClr val="000000"/>
                </a:solidFill>
              </a:defRPr>
            </a:pPr>
          </a:p>
        </p:txBody>
      </p:sp>
      <p:sp>
        <p:nvSpPr>
          <p:cNvPr id="199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0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pic>
        <p:nvPicPr>
          <p:cNvPr id="201" name="Screenshot 2022-02-18 at 16.11.20.png" descr="Screenshot 2022-02-18 at 16.11.20.png"/>
          <p:cNvPicPr>
            <a:picLocks noChangeAspect="1"/>
          </p:cNvPicPr>
          <p:nvPr/>
        </p:nvPicPr>
        <p:blipFill>
          <a:blip r:embed="rId2">
            <a:extLst/>
          </a:blip>
          <a:srcRect l="6684" t="22762" r="14816" b="15819"/>
          <a:stretch>
            <a:fillRect/>
          </a:stretch>
        </p:blipFill>
        <p:spPr>
          <a:xfrm>
            <a:off x="1016097" y="2649934"/>
            <a:ext cx="3095949" cy="1558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204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  <a:r>
              <a:t>Research Questions</a:t>
            </a:r>
          </a:p>
        </p:txBody>
      </p:sp>
      <p:sp>
        <p:nvSpPr>
          <p:cNvPr id="205" name="Inhaltsplatzhalter 2"/>
          <p:cNvSpPr txBox="1"/>
          <p:nvPr>
            <p:ph type="body" idx="1"/>
          </p:nvPr>
        </p:nvSpPr>
        <p:spPr>
          <a:xfrm>
            <a:off x="323849" y="1988840"/>
            <a:ext cx="6335715" cy="4103986"/>
          </a:xfrm>
          <a:prstGeom prst="rect">
            <a:avLst/>
          </a:prstGeom>
        </p:spPr>
        <p:txBody>
          <a:bodyPr/>
          <a:lstStyle/>
          <a:p>
            <a:pPr/>
            <a:r>
              <a:t>#3 What are the parameters of the underlying model? 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 lvl="2" marL="0" indent="0">
              <a:buSzTx/>
              <a:buNone/>
              <a:defRPr b="0">
                <a:solidFill>
                  <a:srgbClr val="000000"/>
                </a:solidFill>
              </a:defRPr>
            </a:pP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Find the </a:t>
            </a:r>
            <a:r>
              <a:rPr b="1"/>
              <a:t>parameters</a:t>
            </a:r>
            <a:r>
              <a:t> of a parametric model that best describe an observed phenomenon</a:t>
            </a:r>
          </a:p>
        </p:txBody>
      </p:sp>
      <p:sp>
        <p:nvSpPr>
          <p:cNvPr id="206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7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  <p:pic>
        <p:nvPicPr>
          <p:cNvPr id="208" name="Screenshot 2022-02-18 at 16.18.53.png" descr="Screenshot 2022-02-18 at 16.18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5386" y="2255112"/>
            <a:ext cx="2248059" cy="2233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211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  <a:r>
              <a:t>Research Questions</a:t>
            </a:r>
          </a:p>
        </p:txBody>
      </p:sp>
      <p:sp>
        <p:nvSpPr>
          <p:cNvPr id="212" name="Inhaltsplatzhalter 2"/>
          <p:cNvSpPr txBox="1"/>
          <p:nvPr>
            <p:ph type="body" idx="1"/>
          </p:nvPr>
        </p:nvSpPr>
        <p:spPr>
          <a:xfrm>
            <a:off x="323849" y="1988840"/>
            <a:ext cx="6335715" cy="4103986"/>
          </a:xfrm>
          <a:prstGeom prst="rect">
            <a:avLst/>
          </a:prstGeom>
        </p:spPr>
        <p:txBody>
          <a:bodyPr/>
          <a:lstStyle/>
          <a:p>
            <a:pPr/>
            <a:r>
              <a:t>#1 What is the collective response?</a:t>
            </a:r>
          </a:p>
          <a:p>
            <a:pPr/>
          </a:p>
          <a:p>
            <a:pPr lvl="1">
              <a:defRPr b="0">
                <a:solidFill>
                  <a:srgbClr val="000000"/>
                </a:solidFill>
              </a:defRPr>
            </a:pP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b="1"/>
              <a:t>Predict</a:t>
            </a:r>
            <a:r>
              <a:t> the behaviour of populations of different sizes</a:t>
            </a:r>
          </a:p>
          <a:p>
            <a:pPr/>
            <a:endParaRPr b="0">
              <a:solidFill>
                <a:srgbClr val="000000"/>
              </a:solidFill>
            </a:endParaRPr>
          </a:p>
          <a:p>
            <a:pPr/>
            <a:r>
              <a:t>#2 What is the fitness function the collective tries to optimise? </a:t>
            </a:r>
          </a:p>
          <a:p>
            <a:pPr/>
          </a:p>
          <a:p>
            <a:pPr lvl="2" marL="0" indent="0">
              <a:buSzTx/>
              <a:buNone/>
              <a:defRPr b="0">
                <a:solidFill>
                  <a:srgbClr val="000000"/>
                </a:solidFill>
              </a:defRPr>
            </a:pP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Find a </a:t>
            </a:r>
            <a:r>
              <a:rPr b="1"/>
              <a:t>pattern</a:t>
            </a:r>
            <a:r>
              <a:t> of behavioural responses over populations of different sizes</a:t>
            </a:r>
          </a:p>
          <a:p>
            <a:pPr lvl="2" marL="0" indent="0">
              <a:buSzTx/>
              <a:buNone/>
              <a:defRPr b="0">
                <a:solidFill>
                  <a:srgbClr val="000000"/>
                </a:solidFill>
              </a:defRPr>
            </a:pPr>
          </a:p>
          <a:p>
            <a:pPr/>
            <a:r>
              <a:t>#3 What are the parameters of the underlying model? </a:t>
            </a:r>
          </a:p>
          <a:p>
            <a:pPr/>
          </a:p>
          <a:p>
            <a:pPr lvl="2" marL="0" indent="0">
              <a:buSzTx/>
              <a:buNone/>
              <a:defRPr b="0">
                <a:solidFill>
                  <a:srgbClr val="000000"/>
                </a:solidFill>
              </a:defRPr>
            </a:pP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Find the </a:t>
            </a:r>
            <a:r>
              <a:rPr b="1"/>
              <a:t>parameters</a:t>
            </a:r>
            <a:r>
              <a:t> of a parametric model that best describe an underlying behaviour/phenomenon</a:t>
            </a:r>
          </a:p>
        </p:txBody>
      </p:sp>
      <p:sp>
        <p:nvSpPr>
          <p:cNvPr id="213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4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Fußzeilenplatzhalter 4"/>
          <p:cNvSpPr txBox="1"/>
          <p:nvPr/>
        </p:nvSpPr>
        <p:spPr>
          <a:xfrm>
            <a:off x="2484438" y="6488359"/>
            <a:ext cx="3095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Applications of Gaussian Processes in Modelling Biological Collectives</a:t>
            </a:r>
          </a:p>
        </p:txBody>
      </p:sp>
      <p:sp>
        <p:nvSpPr>
          <p:cNvPr id="219" name="Titel 1"/>
          <p:cNvSpPr txBox="1"/>
          <p:nvPr>
            <p:ph type="title"/>
          </p:nvPr>
        </p:nvSpPr>
        <p:spPr>
          <a:xfrm>
            <a:off x="323849" y="404663"/>
            <a:ext cx="6335715" cy="1224138"/>
          </a:xfrm>
          <a:prstGeom prst="rect">
            <a:avLst/>
          </a:prstGeom>
        </p:spPr>
        <p:txBody>
          <a:bodyPr/>
          <a:lstStyle/>
          <a:p>
            <a:pPr/>
            <a:r>
              <a:t>Preliminaries</a:t>
            </a:r>
          </a:p>
        </p:txBody>
      </p:sp>
      <p:sp>
        <p:nvSpPr>
          <p:cNvPr id="220" name="Inhaltsplatzhalter 2"/>
          <p:cNvSpPr txBox="1"/>
          <p:nvPr>
            <p:ph type="body" idx="1"/>
          </p:nvPr>
        </p:nvSpPr>
        <p:spPr>
          <a:xfrm>
            <a:off x="323849" y="1988840"/>
            <a:ext cx="6335715" cy="4103986"/>
          </a:xfrm>
          <a:prstGeom prst="rect">
            <a:avLst/>
          </a:prstGeom>
        </p:spPr>
        <p:txBody>
          <a:bodyPr/>
          <a:lstStyle/>
          <a:p>
            <a:pPr defTabSz="896111">
              <a:defRPr sz="1568"/>
            </a:pPr>
            <a:r>
              <a:t>Markov Chains (MC)</a:t>
            </a:r>
          </a:p>
          <a:p>
            <a:pPr defTabSz="896111">
              <a:defRPr sz="1568"/>
            </a:pPr>
          </a:p>
          <a:p>
            <a:pPr lvl="2" marL="317520" indent="-317520" defTabSz="896111">
              <a:buClr>
                <a:schemeClr val="accent1"/>
              </a:buClr>
              <a:buFont typeface="Arial"/>
              <a:defRPr sz="1568">
                <a:solidFill>
                  <a:srgbClr val="000000"/>
                </a:solidFill>
              </a:defRPr>
            </a:pPr>
            <a:r>
              <a:rPr b="0"/>
              <a:t>Model sequence of </a:t>
            </a:r>
            <a:r>
              <a:t>probabilistic</a:t>
            </a:r>
            <a:r>
              <a:rPr b="0"/>
              <a:t> events</a:t>
            </a:r>
            <a:endParaRPr b="0"/>
          </a:p>
          <a:p>
            <a:pPr lvl="2" marL="317520" indent="-317520" defTabSz="896111">
              <a:buClr>
                <a:schemeClr val="accent1"/>
              </a:buClr>
              <a:buFont typeface="Arial"/>
              <a:defRPr sz="1568">
                <a:solidFill>
                  <a:srgbClr val="000000"/>
                </a:solidFill>
              </a:defRPr>
            </a:pPr>
            <a:r>
              <a:rPr b="0"/>
              <a:t>Discrete-time (DTMC) or Continuous-time (CTMC)</a:t>
            </a:r>
            <a:endParaRPr b="0"/>
          </a:p>
          <a:p>
            <a:pPr lvl="2" marL="317520" indent="-317520" defTabSz="896111">
              <a:buClr>
                <a:schemeClr val="accent1"/>
              </a:buClr>
              <a:buFont typeface="Arial"/>
              <a:defRPr sz="1568">
                <a:solidFill>
                  <a:srgbClr val="000000"/>
                </a:solidFill>
              </a:defRPr>
            </a:pPr>
            <a:r>
              <a:t>Parametric</a:t>
            </a:r>
            <a:r>
              <a:rPr b="0"/>
              <a:t> MC: transitions can involve uncertain parameters</a:t>
            </a:r>
            <a:endParaRPr b="0"/>
          </a:p>
          <a:p>
            <a:pPr lvl="2" marL="317520" indent="-317520" defTabSz="896111">
              <a:buClr>
                <a:schemeClr val="accent1"/>
              </a:buClr>
              <a:buFont typeface="Arial"/>
              <a:defRPr sz="1568">
                <a:solidFill>
                  <a:srgbClr val="000000"/>
                </a:solidFill>
              </a:defRPr>
            </a:pPr>
            <a:r>
              <a:t>Population</a:t>
            </a:r>
            <a:r>
              <a:rPr b="0"/>
              <a:t> MC: study behaviour and interactions of discrete agents</a:t>
            </a:r>
            <a:endParaRPr b="0"/>
          </a:p>
          <a:p>
            <a:pPr lvl="2" marL="317520" indent="-317520" defTabSz="896111">
              <a:buClr>
                <a:schemeClr val="accent1"/>
              </a:buClr>
              <a:buFont typeface="Arial"/>
              <a:defRPr sz="1568">
                <a:solidFill>
                  <a:srgbClr val="000000"/>
                </a:solidFill>
              </a:defRPr>
            </a:pPr>
            <a:r>
              <a:rPr b="0"/>
              <a:t>Verify using </a:t>
            </a:r>
            <a:r>
              <a:t>Temporal Logic</a:t>
            </a:r>
          </a:p>
          <a:p>
            <a:pPr lvl="3" marL="758520" indent="-317520" defTabSz="896111">
              <a:buClr>
                <a:schemeClr val="accent1"/>
              </a:buClr>
              <a:buFont typeface="Arial"/>
              <a:defRPr sz="1568">
                <a:solidFill>
                  <a:srgbClr val="000000"/>
                </a:solidFill>
              </a:defRPr>
            </a:pPr>
            <a:r>
              <a:rPr b="0"/>
              <a:t>Probabilistic Computational Temporal Logic (PCTL): verify DTMCs</a:t>
            </a:r>
            <a:endParaRPr b="0"/>
          </a:p>
          <a:p>
            <a:pPr lvl="3" marL="758520" indent="-317520" defTabSz="896111">
              <a:buClr>
                <a:schemeClr val="accent1"/>
              </a:buClr>
              <a:buFont typeface="Arial"/>
              <a:defRPr sz="1568">
                <a:solidFill>
                  <a:srgbClr val="000000"/>
                </a:solidFill>
              </a:defRPr>
            </a:pPr>
            <a:r>
              <a:rPr b="0"/>
              <a:t>Continuous Stochastic Logic (CSL): verify CTMC</a:t>
            </a:r>
            <a:endParaRPr b="0"/>
          </a:p>
          <a:p>
            <a:pPr lvl="2" marL="317520" indent="-317520" defTabSz="896111">
              <a:buClr>
                <a:schemeClr val="accent1"/>
              </a:buClr>
              <a:buFont typeface="Arial"/>
              <a:defRPr sz="1568">
                <a:solidFill>
                  <a:srgbClr val="000000"/>
                </a:solidFill>
              </a:defRPr>
            </a:pPr>
            <a:endParaRPr b="0"/>
          </a:p>
          <a:p>
            <a:pPr defTabSz="896111">
              <a:defRPr sz="1568"/>
            </a:pPr>
            <a:r>
              <a:t>Chemical Reaction Networks (CRN)</a:t>
            </a:r>
          </a:p>
          <a:p>
            <a:pPr lvl="1" marL="317520" indent="-317520" defTabSz="896111">
              <a:buClr>
                <a:schemeClr val="accent1"/>
              </a:buClr>
              <a:buSzPct val="100000"/>
              <a:buFont typeface="Arial"/>
              <a:buChar char="−"/>
              <a:defRPr sz="1568">
                <a:solidFill>
                  <a:srgbClr val="000000"/>
                </a:solidFill>
              </a:defRPr>
            </a:pPr>
          </a:p>
          <a:p>
            <a:pPr lvl="1" marL="317520" indent="-317520" defTabSz="896111">
              <a:buClr>
                <a:schemeClr val="accent1"/>
              </a:buClr>
              <a:buSzPct val="100000"/>
              <a:buFont typeface="Arial"/>
              <a:buChar char="−"/>
              <a:defRPr sz="1568">
                <a:solidFill>
                  <a:srgbClr val="000000"/>
                </a:solidFill>
              </a:defRPr>
            </a:pPr>
            <a:r>
              <a:rPr b="0"/>
              <a:t>Set of </a:t>
            </a:r>
            <a:r>
              <a:t>reactions</a:t>
            </a:r>
            <a:r>
              <a:rPr b="0"/>
              <a:t> that describe interactions of species</a:t>
            </a:r>
            <a:endParaRPr b="0"/>
          </a:p>
          <a:p>
            <a:pPr lvl="1" marL="317520" indent="-317520" defTabSz="896111">
              <a:buClr>
                <a:schemeClr val="accent1"/>
              </a:buClr>
              <a:buSzPct val="100000"/>
              <a:buFont typeface="Arial"/>
              <a:buChar char="−"/>
              <a:defRPr sz="1568">
                <a:solidFill>
                  <a:srgbClr val="000000"/>
                </a:solidFill>
              </a:defRPr>
            </a:pPr>
            <a:r>
              <a:rPr b="0"/>
              <a:t>Deterministic analysis: ODEs</a:t>
            </a:r>
            <a:endParaRPr b="0"/>
          </a:p>
          <a:p>
            <a:pPr lvl="1" marL="317520" indent="-317520" defTabSz="896111">
              <a:buClr>
                <a:schemeClr val="accent1"/>
              </a:buClr>
              <a:buSzPct val="100000"/>
              <a:buFont typeface="Arial"/>
              <a:buChar char="−"/>
              <a:defRPr sz="1568">
                <a:solidFill>
                  <a:srgbClr val="000000"/>
                </a:solidFill>
              </a:defRPr>
            </a:pPr>
            <a:r>
              <a:rPr b="0"/>
              <a:t>Stochastic analysis: CTMC</a:t>
            </a:r>
          </a:p>
        </p:txBody>
      </p:sp>
      <p:sp>
        <p:nvSpPr>
          <p:cNvPr id="221" name="Foliennummernplatzhalter 5"/>
          <p:cNvSpPr txBox="1"/>
          <p:nvPr>
            <p:ph type="sldNum" sz="quarter" idx="2"/>
          </p:nvPr>
        </p:nvSpPr>
        <p:spPr>
          <a:xfrm>
            <a:off x="323850" y="6542359"/>
            <a:ext cx="127000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Datumsplatzhalter 3"/>
          <p:cNvSpPr txBox="1"/>
          <p:nvPr/>
        </p:nvSpPr>
        <p:spPr>
          <a:xfrm>
            <a:off x="1403350" y="6488359"/>
            <a:ext cx="9366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b="1" sz="700"/>
            </a:lvl1pPr>
          </a:lstStyle>
          <a:p>
            <a:pPr/>
            <a:r>
              <a:t>11/24/2021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Universtiät Konstanz Design">
  <a:themeElements>
    <a:clrScheme name="Universtiät Konstanz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0000FF"/>
      </a:hlink>
      <a:folHlink>
        <a:srgbClr val="FF00FF"/>
      </a:folHlink>
    </a:clrScheme>
    <a:fontScheme name="Universtiät Konstanz Desig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niverstiät Konstanz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niverstiät Konstanz Design">
  <a:themeElements>
    <a:clrScheme name="Universtiät Konstanz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0000FF"/>
      </a:hlink>
      <a:folHlink>
        <a:srgbClr val="FF00FF"/>
      </a:folHlink>
    </a:clrScheme>
    <a:fontScheme name="Universtiät Konstanz Desig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niverstiät Konstanz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